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mp" ContentType="image/p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12"/>
  </p:notesMasterIdLst>
  <p:sldIdLst>
    <p:sldId id="291" r:id="rId2"/>
    <p:sldId id="278" r:id="rId3"/>
    <p:sldId id="292" r:id="rId4"/>
    <p:sldId id="288" r:id="rId5"/>
    <p:sldId id="285" r:id="rId6"/>
    <p:sldId id="279" r:id="rId7"/>
    <p:sldId id="290" r:id="rId8"/>
    <p:sldId id="289" r:id="rId9"/>
    <p:sldId id="281" r:id="rId10"/>
    <p:sldId id="286" r:id="rId11"/>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entury Gothic" panose="020B0502020202020204" pitchFamily="34" charset="0"/>
      <p:regular r:id="rId17"/>
      <p:bold r:id="rId18"/>
      <p:italic r:id="rId19"/>
      <p:boldItalic r:id="rId20"/>
    </p:embeddedFont>
    <p:embeddedFont>
      <p:font typeface="Wingdings 3" panose="05040102010807070707" pitchFamily="18" charset="2"/>
      <p:regular r:id="rId2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2929"/>
    <a:srgbClr val="66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43" d="100"/>
          <a:sy n="43" d="100"/>
        </p:scale>
        <p:origin x="61" y="72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media/hdphoto1.wdp>
</file>

<file path=ppt/media/hdphoto2.wdp>
</file>

<file path=ppt/media/image1.jpeg>
</file>

<file path=ppt/media/image10.tmp>
</file>

<file path=ppt/media/image11.tmp>
</file>

<file path=ppt/media/image12.tmp>
</file>

<file path=ppt/media/image2.png>
</file>

<file path=ppt/media/image3.png>
</file>

<file path=ppt/media/image4.png>
</file>

<file path=ppt/media/image5.png>
</file>

<file path=ppt/media/image6.tmp>
</file>

<file path=ppt/media/image7.png>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847AD1-3D12-4282-8A01-413C585E869B}" type="datetimeFigureOut">
              <a:rPr lang="en-US" smtClean="0"/>
              <a:t>11/3/2020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6B1DC6-90EB-4AAA-80AD-DAA6867DFD27}" type="slidenum">
              <a:rPr lang="en-US" smtClean="0"/>
              <a:t>‹#›</a:t>
            </a:fld>
            <a:endParaRPr lang="en-US"/>
          </a:p>
        </p:txBody>
      </p:sp>
    </p:spTree>
    <p:extLst>
      <p:ext uri="{BB962C8B-B14F-4D97-AF65-F5344CB8AC3E}">
        <p14:creationId xmlns:p14="http://schemas.microsoft.com/office/powerpoint/2010/main" val="397872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B0B69B-549C-47F5-942C-D6F452A0830C}" type="datetime1">
              <a:rPr lang="en-US" smtClean="0"/>
              <a:t>11/3/2020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EE158AB-0A63-40B9-985A-ED5CB76682F6}" type="datetime1">
              <a:rPr lang="en-US" smtClean="0"/>
              <a:t>11/3/2020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9E99E3A-6C6B-45A1-843D-E34A8FAFE559}" type="datetime1">
              <a:rPr lang="en-US" smtClean="0"/>
              <a:t>11/3/2020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08327B70-7B48-46C0-88F0-151A1F941D5A}" type="datetime1">
              <a:rPr lang="en-US" smtClean="0"/>
              <a:t>11/3/2020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3021FDC-5B61-48F0-8B48-B98BD939D7E5}" type="datetime1">
              <a:rPr lang="en-US" smtClean="0"/>
              <a:t>11/3/2020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0BEDC97-1CDE-40BE-85C4-171ED3658FE0}" type="datetime1">
              <a:rPr lang="en-US" smtClean="0"/>
              <a:t>11/3/2020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D866E35-185A-4B71-A97F-C1343AA34AF1}" type="datetime1">
              <a:rPr lang="en-US" smtClean="0"/>
              <a:t>11/3/2020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105F29-2102-4016-B385-445432BCB655}" type="datetime1">
              <a:rPr lang="en-US" smtClean="0"/>
              <a:t>11/3/2020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7C3DE2-020E-4703-9DA9-B3B20A1D4A03}" type="datetime1">
              <a:rPr lang="en-US" smtClean="0"/>
              <a:t>11/3/2020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BCB6CC8-8258-4297-B814-969B55E02930}" type="datetime1">
              <a:rPr lang="en-US" smtClean="0"/>
              <a:t>11/3/2020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7BC65CC-E826-4B2C-A635-D98B7302E653}" type="datetime1">
              <a:rPr lang="en-US" smtClean="0"/>
              <a:t>11/3/2020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442CF42-BC8F-4839-B7BA-C03E3420E323}" type="datetime1">
              <a:rPr lang="en-US" smtClean="0"/>
              <a:t>11/3/2020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2E070A-5ABB-4634-BE5F-7A09D500AE34}" type="datetime1">
              <a:rPr lang="en-US" smtClean="0"/>
              <a:t>11/3/2020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D7F73E8-DC21-4855-A9BB-37ADD97B8769}" type="datetime1">
              <a:rPr lang="en-US" smtClean="0"/>
              <a:t>11/3/2020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F990BA8-11F3-41F7-A663-85A3D6041033}" type="datetime1">
              <a:rPr lang="en-US" smtClean="0"/>
              <a:t>11/3/2020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A6A94FA8-4C09-44C8-82EF-D1FB08CF2F09}" type="datetime1">
              <a:rPr lang="en-US" smtClean="0"/>
              <a:t>11/3/2020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F26B6DA-805A-4963-8C38-65050D87722C}" type="datetime1">
              <a:rPr lang="en-US" smtClean="0"/>
              <a:t>11/3/2020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gs>
            <a:gs pos="23000">
              <a:schemeClr val="bg1"/>
            </a:gs>
            <a:gs pos="69000">
              <a:schemeClr val="bg1"/>
            </a:gs>
            <a:gs pos="97000">
              <a:schemeClr val="tx1">
                <a:lumMod val="5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D107EE9-FCAB-43C6-9712-8AE4EA1F6E1D}" type="datetime1">
              <a:rPr lang="en-US" smtClean="0"/>
              <a:t>11/3/2020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7.xml"/><Relationship Id="rId5" Type="http://schemas.microsoft.com/office/2007/relationships/hdphoto" Target="../media/hdphoto2.wdp"/><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image" Target="../media/image10.tmp"/><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11064"/>
          </a:xfrm>
        </p:spPr>
        <p:txBody>
          <a:bodyPr/>
          <a:lstStyle/>
          <a:p>
            <a:r>
              <a:rPr lang="en-US" b="1" dirty="0">
                <a:solidFill>
                  <a:srgbClr val="FFC000"/>
                </a:solidFill>
              </a:rPr>
              <a:t>Exam Requirements</a:t>
            </a:r>
          </a:p>
        </p:txBody>
      </p:sp>
      <p:sp>
        <p:nvSpPr>
          <p:cNvPr id="3" name="Content Placeholder 2"/>
          <p:cNvSpPr>
            <a:spLocks noGrp="1"/>
          </p:cNvSpPr>
          <p:nvPr>
            <p:ph idx="1"/>
          </p:nvPr>
        </p:nvSpPr>
        <p:spPr>
          <a:xfrm>
            <a:off x="255413" y="1366829"/>
            <a:ext cx="11623473" cy="2182130"/>
          </a:xfrm>
        </p:spPr>
        <p:txBody>
          <a:bodyPr>
            <a:normAutofit/>
          </a:bodyPr>
          <a:lstStyle/>
          <a:p>
            <a:r>
              <a:rPr lang="en-US" sz="1800" dirty="0"/>
              <a:t>This is your </a:t>
            </a:r>
            <a:r>
              <a:rPr lang="en-US" sz="1800" b="1" dirty="0">
                <a:solidFill>
                  <a:srgbClr val="FFC000"/>
                </a:solidFill>
              </a:rPr>
              <a:t>Exam 2</a:t>
            </a:r>
            <a:r>
              <a:rPr lang="en-US" sz="1800" b="1" dirty="0"/>
              <a:t>.</a:t>
            </a:r>
          </a:p>
          <a:p>
            <a:pPr lvl="1"/>
            <a:r>
              <a:rPr lang="en-US" sz="1600" dirty="0"/>
              <a:t>Your solution must produce the correct output and meet all the specification to be considered correct.</a:t>
            </a:r>
          </a:p>
          <a:p>
            <a:pPr lvl="1"/>
            <a:r>
              <a:rPr lang="en-US" sz="1600" dirty="0"/>
              <a:t>Additionally, it must be submitted in the correct format.</a:t>
            </a:r>
          </a:p>
          <a:p>
            <a:r>
              <a:rPr lang="en-US" sz="1800" dirty="0"/>
              <a:t>Utilize the Class diagrams and instruction provided to complete your solution.</a:t>
            </a:r>
          </a:p>
          <a:p>
            <a:r>
              <a:rPr lang="en-US" sz="1800" dirty="0"/>
              <a:t>Complete the tasks described and submit a compressed Eclipse Project.</a:t>
            </a:r>
            <a:endParaRPr lang="en-US" sz="1600" dirty="0">
              <a:solidFill>
                <a:srgbClr val="FFC000"/>
              </a:solidFill>
            </a:endParaRPr>
          </a:p>
        </p:txBody>
      </p:sp>
      <p:sp>
        <p:nvSpPr>
          <p:cNvPr id="4" name="Slide Number Placeholder 3"/>
          <p:cNvSpPr>
            <a:spLocks noGrp="1"/>
          </p:cNvSpPr>
          <p:nvPr>
            <p:ph type="sldNum" sz="quarter" idx="12"/>
          </p:nvPr>
        </p:nvSpPr>
        <p:spPr/>
        <p:txBody>
          <a:bodyPr/>
          <a:lstStyle/>
          <a:p>
            <a:fld id="{D57F1E4F-1CFF-5643-939E-02111984F565}" type="slidenum">
              <a:rPr lang="en-US" smtClean="0"/>
              <a:t>1</a:t>
            </a:fld>
            <a:endParaRPr lang="en-US" dirty="0"/>
          </a:p>
        </p:txBody>
      </p:sp>
    </p:spTree>
    <p:extLst>
      <p:ext uri="{BB962C8B-B14F-4D97-AF65-F5344CB8AC3E}">
        <p14:creationId xmlns:p14="http://schemas.microsoft.com/office/powerpoint/2010/main" val="18400972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7F1E4F-1CFF-5643-939E-02111984F565}" type="slidenum">
              <a:rPr lang="en-US" smtClean="0"/>
              <a:t>10</a:t>
            </a:fld>
            <a:endParaRPr lang="en-US" dirty="0"/>
          </a:p>
        </p:txBody>
      </p:sp>
      <p:sp>
        <p:nvSpPr>
          <p:cNvPr id="18" name="Title 1"/>
          <p:cNvSpPr txBox="1">
            <a:spLocks/>
          </p:cNvSpPr>
          <p:nvPr/>
        </p:nvSpPr>
        <p:spPr>
          <a:xfrm>
            <a:off x="187036" y="171637"/>
            <a:ext cx="4339697" cy="719377"/>
          </a:xfrm>
          <a:prstGeom prst="rect">
            <a:avLst/>
          </a:prstGeom>
        </p:spPr>
        <p:txBody>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FFC000"/>
                </a:solidFill>
              </a:rPr>
              <a:t>Program Testing</a:t>
            </a:r>
          </a:p>
        </p:txBody>
      </p:sp>
      <p:pic>
        <p:nvPicPr>
          <p:cNvPr id="17" name="Picture 16" descr="Screen Clipping"/>
          <p:cNvPicPr>
            <a:picLocks noChangeAspect="1"/>
          </p:cNvPicPr>
          <p:nvPr/>
        </p:nvPicPr>
        <p:blipFill rotWithShape="1">
          <a:blip r:embed="rId2">
            <a:extLst>
              <a:ext uri="{28A0092B-C50C-407E-A947-70E740481C1C}">
                <a14:useLocalDpi xmlns:a14="http://schemas.microsoft.com/office/drawing/2010/main" val="0"/>
              </a:ext>
            </a:extLst>
          </a:blip>
          <a:srcRect t="6628" b="5750"/>
          <a:stretch/>
        </p:blipFill>
        <p:spPr>
          <a:xfrm>
            <a:off x="380245" y="995881"/>
            <a:ext cx="6047715" cy="5651544"/>
          </a:xfrm>
          <a:prstGeom prst="rect">
            <a:avLst/>
          </a:prstGeom>
          <a:ln w="38100" cap="sq">
            <a:solidFill>
              <a:srgbClr val="FFC000"/>
            </a:solidFill>
            <a:prstDash val="solid"/>
            <a:miter lim="800000"/>
          </a:ln>
          <a:effectLst>
            <a:outerShdw blurRad="50800" dist="38100" dir="2700000" algn="tl" rotWithShape="0">
              <a:srgbClr val="000000">
                <a:alpha val="43000"/>
              </a:srgbClr>
            </a:outerShdw>
          </a:effectLst>
        </p:spPr>
      </p:pic>
      <p:sp>
        <p:nvSpPr>
          <p:cNvPr id="19" name="TextBox 18"/>
          <p:cNvSpPr txBox="1"/>
          <p:nvPr/>
        </p:nvSpPr>
        <p:spPr>
          <a:xfrm>
            <a:off x="6034036" y="2297871"/>
            <a:ext cx="3291033" cy="307777"/>
          </a:xfrm>
          <a:prstGeom prst="rect">
            <a:avLst/>
          </a:prstGeom>
          <a:solidFill>
            <a:schemeClr val="bg1"/>
          </a:solidFill>
          <a:ln>
            <a:solidFill>
              <a:srgbClr val="FFC000"/>
            </a:solidFill>
          </a:ln>
        </p:spPr>
        <p:txBody>
          <a:bodyPr wrap="square" rtlCol="0">
            <a:spAutoFit/>
          </a:bodyPr>
          <a:lstStyle/>
          <a:p>
            <a:r>
              <a:rPr lang="en-US" sz="1400" b="1" dirty="0">
                <a:solidFill>
                  <a:srgbClr val="FFC000"/>
                </a:solidFill>
              </a:rPr>
              <a:t>Use </a:t>
            </a:r>
            <a:r>
              <a:rPr lang="en-US" sz="1400" b="1" dirty="0">
                <a:solidFill>
                  <a:srgbClr val="FF0000"/>
                </a:solidFill>
              </a:rPr>
              <a:t>ONLY</a:t>
            </a:r>
            <a:r>
              <a:rPr lang="en-US" sz="1400" b="1" dirty="0">
                <a:solidFill>
                  <a:srgbClr val="FFC000"/>
                </a:solidFill>
              </a:rPr>
              <a:t> this as your main method</a:t>
            </a:r>
          </a:p>
        </p:txBody>
      </p:sp>
    </p:spTree>
    <p:extLst>
      <p:ext uri="{BB962C8B-B14F-4D97-AF65-F5344CB8AC3E}">
        <p14:creationId xmlns:p14="http://schemas.microsoft.com/office/powerpoint/2010/main" val="1808312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927" y="214305"/>
            <a:ext cx="4385167" cy="719377"/>
          </a:xfrm>
        </p:spPr>
        <p:txBody>
          <a:bodyPr/>
          <a:lstStyle/>
          <a:p>
            <a:r>
              <a:rPr lang="en-US" b="1" dirty="0">
                <a:solidFill>
                  <a:srgbClr val="FFC000"/>
                </a:solidFill>
              </a:rPr>
              <a:t>Project Design</a:t>
            </a:r>
          </a:p>
        </p:txBody>
      </p:sp>
      <p:sp>
        <p:nvSpPr>
          <p:cNvPr id="4" name="Slide Number Placeholder 3"/>
          <p:cNvSpPr>
            <a:spLocks noGrp="1"/>
          </p:cNvSpPr>
          <p:nvPr>
            <p:ph type="sldNum" sz="quarter" idx="12"/>
          </p:nvPr>
        </p:nvSpPr>
        <p:spPr/>
        <p:txBody>
          <a:bodyPr/>
          <a:lstStyle/>
          <a:p>
            <a:fld id="{D57F1E4F-1CFF-5643-939E-02111984F565}" type="slidenum">
              <a:rPr lang="en-US" smtClean="0"/>
              <a:t>2</a:t>
            </a:fld>
            <a:endParaRPr lang="en-US" dirty="0"/>
          </a:p>
        </p:txBody>
      </p:sp>
      <p:sp>
        <p:nvSpPr>
          <p:cNvPr id="5" name="Rectangle 4"/>
          <p:cNvSpPr/>
          <p:nvPr/>
        </p:nvSpPr>
        <p:spPr>
          <a:xfrm>
            <a:off x="3077094" y="4242262"/>
            <a:ext cx="7497354" cy="1161543"/>
          </a:xfrm>
          <a:prstGeom prst="rect">
            <a:avLst/>
          </a:prstGeom>
          <a:solidFill>
            <a:schemeClr val="tx1">
              <a:lumMod val="85000"/>
              <a:alpha val="30196"/>
            </a:schemeClr>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graphicFrame>
        <p:nvGraphicFramePr>
          <p:cNvPr id="6" name="Table 5"/>
          <p:cNvGraphicFramePr>
            <a:graphicFrameLocks noGrp="1"/>
          </p:cNvGraphicFramePr>
          <p:nvPr>
            <p:extLst>
              <p:ext uri="{D42A27DB-BD31-4B8C-83A1-F6EECF244321}">
                <p14:modId xmlns:p14="http://schemas.microsoft.com/office/powerpoint/2010/main" val="561800441"/>
              </p:ext>
            </p:extLst>
          </p:nvPr>
        </p:nvGraphicFramePr>
        <p:xfrm>
          <a:off x="3762894" y="1194262"/>
          <a:ext cx="1676400" cy="741680"/>
        </p:xfrm>
        <a:graphic>
          <a:graphicData uri="http://schemas.openxmlformats.org/drawingml/2006/table">
            <a:tbl>
              <a:tblPr firstRow="1" bandRow="1">
                <a:tableStyleId>{073A0DAA-6AF3-43AB-8588-CEC1D06C72B9}</a:tableStyleId>
              </a:tblPr>
              <a:tblGrid>
                <a:gridCol w="1676400">
                  <a:extLst>
                    <a:ext uri="{9D8B030D-6E8A-4147-A177-3AD203B41FA5}">
                      <a16:colId xmlns:a16="http://schemas.microsoft.com/office/drawing/2014/main" val="3845927606"/>
                    </a:ext>
                  </a:extLst>
                </a:gridCol>
              </a:tblGrid>
              <a:tr h="370840">
                <a:tc>
                  <a:txBody>
                    <a:bodyPr/>
                    <a:lstStyle/>
                    <a:p>
                      <a:pPr algn="ctr"/>
                      <a:r>
                        <a:rPr lang="en-US" i="1" dirty="0">
                          <a:solidFill>
                            <a:srgbClr val="FFC000"/>
                          </a:solidFill>
                        </a:rPr>
                        <a:t>TieFighter</a:t>
                      </a:r>
                    </a:p>
                  </a:txBody>
                  <a:tcPr/>
                </a:tc>
                <a:extLst>
                  <a:ext uri="{0D108BD9-81ED-4DB2-BD59-A6C34878D82A}">
                    <a16:rowId xmlns:a16="http://schemas.microsoft.com/office/drawing/2014/main" val="4166106631"/>
                  </a:ext>
                </a:extLst>
              </a:tr>
              <a:tr h="370840">
                <a:tc>
                  <a:txBody>
                    <a:bodyPr/>
                    <a:lstStyle/>
                    <a:p>
                      <a:pPr marL="0" indent="0" algn="ctr" defTabSz="457200" rtl="0" eaLnBrk="1" latinLnBrk="0" hangingPunct="1">
                        <a:buFontTx/>
                        <a:buNone/>
                      </a:pPr>
                      <a:r>
                        <a:rPr kumimoji="0" lang="en-US" sz="1400" b="1" i="1" kern="1200" dirty="0">
                          <a:solidFill>
                            <a:schemeClr val="bg1"/>
                          </a:solidFill>
                          <a:latin typeface="+mn-lt"/>
                          <a:ea typeface="+mn-ea"/>
                          <a:cs typeface="+mn-cs"/>
                        </a:rPr>
                        <a:t>See Slide 5</a:t>
                      </a:r>
                    </a:p>
                  </a:txBody>
                  <a:tcPr/>
                </a:tc>
                <a:extLst>
                  <a:ext uri="{0D108BD9-81ED-4DB2-BD59-A6C34878D82A}">
                    <a16:rowId xmlns:a16="http://schemas.microsoft.com/office/drawing/2014/main" val="2159287020"/>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154313298"/>
              </p:ext>
            </p:extLst>
          </p:nvPr>
        </p:nvGraphicFramePr>
        <p:xfrm>
          <a:off x="1781694" y="2556210"/>
          <a:ext cx="1676400" cy="741680"/>
        </p:xfrm>
        <a:graphic>
          <a:graphicData uri="http://schemas.openxmlformats.org/drawingml/2006/table">
            <a:tbl>
              <a:tblPr firstRow="1" bandRow="1">
                <a:tableStyleId>{073A0DAA-6AF3-43AB-8588-CEC1D06C72B9}</a:tableStyleId>
              </a:tblPr>
              <a:tblGrid>
                <a:gridCol w="1676400">
                  <a:extLst>
                    <a:ext uri="{9D8B030D-6E8A-4147-A177-3AD203B41FA5}">
                      <a16:colId xmlns:a16="http://schemas.microsoft.com/office/drawing/2014/main" val="3845927606"/>
                    </a:ext>
                  </a:extLst>
                </a:gridCol>
              </a:tblGrid>
              <a:tr h="370840">
                <a:tc>
                  <a:txBody>
                    <a:bodyPr/>
                    <a:lstStyle/>
                    <a:p>
                      <a:pPr algn="ctr"/>
                      <a:r>
                        <a:rPr lang="en-US" i="0" dirty="0">
                          <a:solidFill>
                            <a:srgbClr val="FFC000"/>
                          </a:solidFill>
                        </a:rPr>
                        <a:t>TieFighter_S</a:t>
                      </a:r>
                    </a:p>
                  </a:txBody>
                  <a:tcPr/>
                </a:tc>
                <a:extLst>
                  <a:ext uri="{0D108BD9-81ED-4DB2-BD59-A6C34878D82A}">
                    <a16:rowId xmlns:a16="http://schemas.microsoft.com/office/drawing/2014/main" val="4166106631"/>
                  </a:ext>
                </a:extLst>
              </a:tr>
              <a:tr h="370840">
                <a:tc>
                  <a:txBody>
                    <a:bodyPr/>
                    <a:lstStyle/>
                    <a:p>
                      <a:pPr marL="0" indent="0" algn="ctr" defTabSz="457200" rtl="0" eaLnBrk="1" latinLnBrk="0" hangingPunct="1">
                        <a:buFontTx/>
                        <a:buNone/>
                      </a:pPr>
                      <a:r>
                        <a:rPr kumimoji="0" lang="en-US" sz="1400" b="1" i="1" kern="1200" dirty="0">
                          <a:solidFill>
                            <a:schemeClr val="bg1"/>
                          </a:solidFill>
                          <a:latin typeface="+mn-lt"/>
                          <a:ea typeface="+mn-ea"/>
                          <a:cs typeface="+mn-cs"/>
                        </a:rPr>
                        <a:t>See Slide 5/6</a:t>
                      </a:r>
                    </a:p>
                  </a:txBody>
                  <a:tcPr/>
                </a:tc>
                <a:extLst>
                  <a:ext uri="{0D108BD9-81ED-4DB2-BD59-A6C34878D82A}">
                    <a16:rowId xmlns:a16="http://schemas.microsoft.com/office/drawing/2014/main" val="2159287020"/>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93548457"/>
              </p:ext>
            </p:extLst>
          </p:nvPr>
        </p:nvGraphicFramePr>
        <p:xfrm>
          <a:off x="5896494" y="2556210"/>
          <a:ext cx="1676400" cy="741680"/>
        </p:xfrm>
        <a:graphic>
          <a:graphicData uri="http://schemas.openxmlformats.org/drawingml/2006/table">
            <a:tbl>
              <a:tblPr firstRow="1" bandRow="1">
                <a:tableStyleId>{073A0DAA-6AF3-43AB-8588-CEC1D06C72B9}</a:tableStyleId>
              </a:tblPr>
              <a:tblGrid>
                <a:gridCol w="1676400">
                  <a:extLst>
                    <a:ext uri="{9D8B030D-6E8A-4147-A177-3AD203B41FA5}">
                      <a16:colId xmlns:a16="http://schemas.microsoft.com/office/drawing/2014/main" val="3845927606"/>
                    </a:ext>
                  </a:extLst>
                </a:gridCol>
              </a:tblGrid>
              <a:tr h="370840">
                <a:tc>
                  <a:txBody>
                    <a:bodyPr/>
                    <a:lstStyle/>
                    <a:p>
                      <a:pPr algn="ctr"/>
                      <a:r>
                        <a:rPr lang="en-US" i="0" dirty="0">
                          <a:solidFill>
                            <a:srgbClr val="FFC000"/>
                          </a:solidFill>
                        </a:rPr>
                        <a:t>TieFighter_H</a:t>
                      </a:r>
                    </a:p>
                  </a:txBody>
                  <a:tcPr/>
                </a:tc>
                <a:extLst>
                  <a:ext uri="{0D108BD9-81ED-4DB2-BD59-A6C34878D82A}">
                    <a16:rowId xmlns:a16="http://schemas.microsoft.com/office/drawing/2014/main" val="4166106631"/>
                  </a:ext>
                </a:extLst>
              </a:tr>
              <a:tr h="370840">
                <a:tc>
                  <a:txBody>
                    <a:bodyPr/>
                    <a:lstStyle/>
                    <a:p>
                      <a:pPr marL="0" indent="0" algn="ctr" defTabSz="457200" rtl="0" eaLnBrk="1" latinLnBrk="0" hangingPunct="1">
                        <a:buFontTx/>
                        <a:buNone/>
                      </a:pPr>
                      <a:r>
                        <a:rPr kumimoji="0" lang="en-US" sz="1400" b="1" i="1" kern="1200" dirty="0">
                          <a:solidFill>
                            <a:schemeClr val="bg1"/>
                          </a:solidFill>
                          <a:latin typeface="+mn-lt"/>
                          <a:ea typeface="+mn-ea"/>
                          <a:cs typeface="+mn-cs"/>
                        </a:rPr>
                        <a:t>See Slide 5/6</a:t>
                      </a:r>
                    </a:p>
                  </a:txBody>
                  <a:tcPr/>
                </a:tc>
                <a:extLst>
                  <a:ext uri="{0D108BD9-81ED-4DB2-BD59-A6C34878D82A}">
                    <a16:rowId xmlns:a16="http://schemas.microsoft.com/office/drawing/2014/main" val="2159287020"/>
                  </a:ext>
                </a:extLst>
              </a:tr>
            </a:tbl>
          </a:graphicData>
        </a:graphic>
      </p:graphicFrame>
      <p:cxnSp>
        <p:nvCxnSpPr>
          <p:cNvPr id="10" name="Elbow Connector 9"/>
          <p:cNvCxnSpPr>
            <a:stCxn id="7" idx="0"/>
            <a:endCxn id="6" idx="2"/>
          </p:cNvCxnSpPr>
          <p:nvPr/>
        </p:nvCxnSpPr>
        <p:spPr>
          <a:xfrm rot="5400000" flipH="1" flipV="1">
            <a:off x="3300360" y="1255476"/>
            <a:ext cx="620268" cy="1981200"/>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Elbow Connector 10"/>
          <p:cNvCxnSpPr>
            <a:stCxn id="9" idx="0"/>
            <a:endCxn id="6" idx="2"/>
          </p:cNvCxnSpPr>
          <p:nvPr/>
        </p:nvCxnSpPr>
        <p:spPr>
          <a:xfrm rot="16200000" flipV="1">
            <a:off x="5357760" y="1179276"/>
            <a:ext cx="620268" cy="2133600"/>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3" name="Table 12"/>
          <p:cNvGraphicFramePr>
            <a:graphicFrameLocks noGrp="1"/>
          </p:cNvGraphicFramePr>
          <p:nvPr>
            <p:extLst>
              <p:ext uri="{D42A27DB-BD31-4B8C-83A1-F6EECF244321}">
                <p14:modId xmlns:p14="http://schemas.microsoft.com/office/powerpoint/2010/main" val="1766591031"/>
              </p:ext>
            </p:extLst>
          </p:nvPr>
        </p:nvGraphicFramePr>
        <p:xfrm>
          <a:off x="3241217" y="4470862"/>
          <a:ext cx="1676400" cy="741680"/>
        </p:xfrm>
        <a:graphic>
          <a:graphicData uri="http://schemas.openxmlformats.org/drawingml/2006/table">
            <a:tbl>
              <a:tblPr firstRow="1" bandRow="1">
                <a:tableStyleId>{073A0DAA-6AF3-43AB-8588-CEC1D06C72B9}</a:tableStyleId>
              </a:tblPr>
              <a:tblGrid>
                <a:gridCol w="1676400">
                  <a:extLst>
                    <a:ext uri="{9D8B030D-6E8A-4147-A177-3AD203B41FA5}">
                      <a16:colId xmlns:a16="http://schemas.microsoft.com/office/drawing/2014/main" val="3845927606"/>
                    </a:ext>
                  </a:extLst>
                </a:gridCol>
              </a:tblGrid>
              <a:tr h="370840">
                <a:tc>
                  <a:txBody>
                    <a:bodyPr/>
                    <a:lstStyle/>
                    <a:p>
                      <a:pPr algn="ctr"/>
                      <a:r>
                        <a:rPr lang="en-US" i="0" dirty="0">
                          <a:solidFill>
                            <a:srgbClr val="FFC000"/>
                          </a:solidFill>
                        </a:rPr>
                        <a:t>TiePilot</a:t>
                      </a:r>
                    </a:p>
                  </a:txBody>
                  <a:tcPr/>
                </a:tc>
                <a:extLst>
                  <a:ext uri="{0D108BD9-81ED-4DB2-BD59-A6C34878D82A}">
                    <a16:rowId xmlns:a16="http://schemas.microsoft.com/office/drawing/2014/main" val="4166106631"/>
                  </a:ext>
                </a:extLst>
              </a:tr>
              <a:tr h="370840">
                <a:tc>
                  <a:txBody>
                    <a:bodyPr/>
                    <a:lstStyle/>
                    <a:p>
                      <a:pPr marL="0" indent="0" algn="ctr">
                        <a:buFontTx/>
                        <a:buNone/>
                      </a:pPr>
                      <a:r>
                        <a:rPr kumimoji="0" lang="en-US" sz="1400" b="1" i="1" kern="1200" dirty="0">
                          <a:solidFill>
                            <a:schemeClr val="bg1"/>
                          </a:solidFill>
                          <a:latin typeface="+mn-lt"/>
                          <a:ea typeface="+mn-ea"/>
                          <a:cs typeface="+mn-cs"/>
                        </a:rPr>
                        <a:t>See Slide </a:t>
                      </a:r>
                      <a:r>
                        <a:rPr kumimoji="0" lang="en-US" sz="1400" b="1" i="1" kern="1200" baseline="0" dirty="0">
                          <a:solidFill>
                            <a:schemeClr val="bg1"/>
                          </a:solidFill>
                          <a:latin typeface="+mn-lt"/>
                          <a:ea typeface="+mn-ea"/>
                          <a:cs typeface="+mn-cs"/>
                        </a:rPr>
                        <a:t>9</a:t>
                      </a:r>
                      <a:endParaRPr kumimoji="0" lang="en-US" sz="1400" b="1" i="1" kern="1200" dirty="0">
                        <a:solidFill>
                          <a:schemeClr val="bg1"/>
                        </a:solidFill>
                        <a:latin typeface="+mn-lt"/>
                        <a:ea typeface="+mn-ea"/>
                        <a:cs typeface="+mn-cs"/>
                      </a:endParaRPr>
                    </a:p>
                  </a:txBody>
                  <a:tcPr/>
                </a:tc>
                <a:extLst>
                  <a:ext uri="{0D108BD9-81ED-4DB2-BD59-A6C34878D82A}">
                    <a16:rowId xmlns:a16="http://schemas.microsoft.com/office/drawing/2014/main" val="2159287020"/>
                  </a:ext>
                </a:extLst>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974579163"/>
              </p:ext>
            </p:extLst>
          </p:nvPr>
        </p:nvGraphicFramePr>
        <p:xfrm>
          <a:off x="5070017" y="4470862"/>
          <a:ext cx="1676400" cy="741680"/>
        </p:xfrm>
        <a:graphic>
          <a:graphicData uri="http://schemas.openxmlformats.org/drawingml/2006/table">
            <a:tbl>
              <a:tblPr firstRow="1" bandRow="1">
                <a:tableStyleId>{073A0DAA-6AF3-43AB-8588-CEC1D06C72B9}</a:tableStyleId>
              </a:tblPr>
              <a:tblGrid>
                <a:gridCol w="1676400">
                  <a:extLst>
                    <a:ext uri="{9D8B030D-6E8A-4147-A177-3AD203B41FA5}">
                      <a16:colId xmlns:a16="http://schemas.microsoft.com/office/drawing/2014/main" val="3845927606"/>
                    </a:ext>
                  </a:extLst>
                </a:gridCol>
              </a:tblGrid>
              <a:tr h="370840">
                <a:tc>
                  <a:txBody>
                    <a:bodyPr/>
                    <a:lstStyle/>
                    <a:p>
                      <a:pPr algn="ctr"/>
                      <a:r>
                        <a:rPr lang="en-US" i="0" dirty="0">
                          <a:solidFill>
                            <a:srgbClr val="FFC000"/>
                          </a:solidFill>
                        </a:rPr>
                        <a:t>LaserCannon</a:t>
                      </a:r>
                    </a:p>
                  </a:txBody>
                  <a:tcPr/>
                </a:tc>
                <a:extLst>
                  <a:ext uri="{0D108BD9-81ED-4DB2-BD59-A6C34878D82A}">
                    <a16:rowId xmlns:a16="http://schemas.microsoft.com/office/drawing/2014/main" val="4166106631"/>
                  </a:ext>
                </a:extLst>
              </a:tr>
              <a:tr h="370840">
                <a:tc>
                  <a:txBody>
                    <a:bodyPr/>
                    <a:lstStyle/>
                    <a:p>
                      <a:pPr marL="0" indent="0" algn="ctr" defTabSz="457200" rtl="0" eaLnBrk="1" latinLnBrk="0" hangingPunct="1">
                        <a:buFontTx/>
                        <a:buNone/>
                      </a:pPr>
                      <a:r>
                        <a:rPr kumimoji="0" lang="en-US" sz="1400" b="1" i="1" kern="1200" dirty="0">
                          <a:solidFill>
                            <a:schemeClr val="bg1"/>
                          </a:solidFill>
                          <a:latin typeface="+mn-lt"/>
                          <a:ea typeface="+mn-ea"/>
                          <a:cs typeface="+mn-cs"/>
                        </a:rPr>
                        <a:t>See Slide 8</a:t>
                      </a:r>
                    </a:p>
                  </a:txBody>
                  <a:tcPr/>
                </a:tc>
                <a:extLst>
                  <a:ext uri="{0D108BD9-81ED-4DB2-BD59-A6C34878D82A}">
                    <a16:rowId xmlns:a16="http://schemas.microsoft.com/office/drawing/2014/main" val="2159287020"/>
                  </a:ext>
                </a:extLst>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1378010377"/>
              </p:ext>
            </p:extLst>
          </p:nvPr>
        </p:nvGraphicFramePr>
        <p:xfrm>
          <a:off x="6898817" y="4470862"/>
          <a:ext cx="1676400" cy="741680"/>
        </p:xfrm>
        <a:graphic>
          <a:graphicData uri="http://schemas.openxmlformats.org/drawingml/2006/table">
            <a:tbl>
              <a:tblPr firstRow="1" bandRow="1">
                <a:tableStyleId>{073A0DAA-6AF3-43AB-8588-CEC1D06C72B9}</a:tableStyleId>
              </a:tblPr>
              <a:tblGrid>
                <a:gridCol w="1676400">
                  <a:extLst>
                    <a:ext uri="{9D8B030D-6E8A-4147-A177-3AD203B41FA5}">
                      <a16:colId xmlns:a16="http://schemas.microsoft.com/office/drawing/2014/main" val="3845927606"/>
                    </a:ext>
                  </a:extLst>
                </a:gridCol>
              </a:tblGrid>
              <a:tr h="370840">
                <a:tc>
                  <a:txBody>
                    <a:bodyPr/>
                    <a:lstStyle/>
                    <a:p>
                      <a:pPr algn="ctr"/>
                      <a:r>
                        <a:rPr lang="en-US" i="0" dirty="0">
                          <a:solidFill>
                            <a:srgbClr val="FFC000"/>
                          </a:solidFill>
                        </a:rPr>
                        <a:t>Location</a:t>
                      </a:r>
                    </a:p>
                  </a:txBody>
                  <a:tcPr/>
                </a:tc>
                <a:extLst>
                  <a:ext uri="{0D108BD9-81ED-4DB2-BD59-A6C34878D82A}">
                    <a16:rowId xmlns:a16="http://schemas.microsoft.com/office/drawing/2014/main" val="4166106631"/>
                  </a:ext>
                </a:extLst>
              </a:tr>
              <a:tr h="370840">
                <a:tc>
                  <a:txBody>
                    <a:bodyPr/>
                    <a:lstStyle/>
                    <a:p>
                      <a:pPr marL="0" indent="0" algn="ctr" defTabSz="457200" rtl="0" eaLnBrk="1" latinLnBrk="0" hangingPunct="1">
                        <a:buFontTx/>
                        <a:buNone/>
                      </a:pPr>
                      <a:r>
                        <a:rPr kumimoji="0" lang="en-US" sz="1400" b="1" i="1" kern="1200" dirty="0">
                          <a:solidFill>
                            <a:schemeClr val="bg1"/>
                          </a:solidFill>
                          <a:latin typeface="+mn-lt"/>
                          <a:ea typeface="+mn-ea"/>
                          <a:cs typeface="+mn-cs"/>
                        </a:rPr>
                        <a:t>See Slide 9</a:t>
                      </a:r>
                    </a:p>
                  </a:txBody>
                  <a:tcPr/>
                </a:tc>
                <a:extLst>
                  <a:ext uri="{0D108BD9-81ED-4DB2-BD59-A6C34878D82A}">
                    <a16:rowId xmlns:a16="http://schemas.microsoft.com/office/drawing/2014/main" val="2159287020"/>
                  </a:ext>
                </a:extLst>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1717913213"/>
              </p:ext>
            </p:extLst>
          </p:nvPr>
        </p:nvGraphicFramePr>
        <p:xfrm>
          <a:off x="8639693" y="1201353"/>
          <a:ext cx="2278785" cy="741680"/>
        </p:xfrm>
        <a:graphic>
          <a:graphicData uri="http://schemas.openxmlformats.org/drawingml/2006/table">
            <a:tbl>
              <a:tblPr firstRow="1" bandRow="1">
                <a:tableStyleId>{073A0DAA-6AF3-43AB-8588-CEC1D06C72B9}</a:tableStyleId>
              </a:tblPr>
              <a:tblGrid>
                <a:gridCol w="2278785">
                  <a:extLst>
                    <a:ext uri="{9D8B030D-6E8A-4147-A177-3AD203B41FA5}">
                      <a16:colId xmlns:a16="http://schemas.microsoft.com/office/drawing/2014/main" val="3845927606"/>
                    </a:ext>
                  </a:extLst>
                </a:gridCol>
              </a:tblGrid>
              <a:tr h="370840">
                <a:tc>
                  <a:txBody>
                    <a:bodyPr/>
                    <a:lstStyle/>
                    <a:p>
                      <a:pPr algn="ctr"/>
                      <a:r>
                        <a:rPr lang="en-US" i="1" dirty="0">
                          <a:solidFill>
                            <a:srgbClr val="FFC000"/>
                          </a:solidFill>
                        </a:rPr>
                        <a:t>&lt;&lt;Maneuvering&gt;&gt;</a:t>
                      </a:r>
                    </a:p>
                  </a:txBody>
                  <a:tcPr/>
                </a:tc>
                <a:extLst>
                  <a:ext uri="{0D108BD9-81ED-4DB2-BD59-A6C34878D82A}">
                    <a16:rowId xmlns:a16="http://schemas.microsoft.com/office/drawing/2014/main" val="4166106631"/>
                  </a:ext>
                </a:extLst>
              </a:tr>
              <a:tr h="370840">
                <a:tc>
                  <a:txBody>
                    <a:bodyPr/>
                    <a:lstStyle/>
                    <a:p>
                      <a:pPr marL="0" indent="0" algn="ctr" defTabSz="457200" rtl="0" eaLnBrk="1" latinLnBrk="0" hangingPunct="1">
                        <a:buFontTx/>
                        <a:buNone/>
                      </a:pPr>
                      <a:r>
                        <a:rPr kumimoji="0" lang="en-US" sz="1400" b="1" i="1" kern="1200" dirty="0">
                          <a:solidFill>
                            <a:schemeClr val="bg1"/>
                          </a:solidFill>
                          <a:latin typeface="+mn-lt"/>
                          <a:ea typeface="+mn-ea"/>
                          <a:cs typeface="+mn-cs"/>
                        </a:rPr>
                        <a:t>See Slide 5</a:t>
                      </a:r>
                    </a:p>
                  </a:txBody>
                  <a:tcPr/>
                </a:tc>
                <a:extLst>
                  <a:ext uri="{0D108BD9-81ED-4DB2-BD59-A6C34878D82A}">
                    <a16:rowId xmlns:a16="http://schemas.microsoft.com/office/drawing/2014/main" val="2159287020"/>
                  </a:ext>
                </a:extLst>
              </a:tr>
            </a:tbl>
          </a:graphicData>
        </a:graphic>
      </p:graphicFrame>
      <p:cxnSp>
        <p:nvCxnSpPr>
          <p:cNvPr id="17" name="Straight Arrow Connector 16"/>
          <p:cNvCxnSpPr>
            <a:endCxn id="16" idx="1"/>
          </p:cNvCxnSpPr>
          <p:nvPr/>
        </p:nvCxnSpPr>
        <p:spPr>
          <a:xfrm flipV="1">
            <a:off x="5439294" y="1572193"/>
            <a:ext cx="3200399" cy="3070"/>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aphicFrame>
        <p:nvGraphicFramePr>
          <p:cNvPr id="18" name="Table 17"/>
          <p:cNvGraphicFramePr>
            <a:graphicFrameLocks noGrp="1"/>
          </p:cNvGraphicFramePr>
          <p:nvPr>
            <p:extLst>
              <p:ext uri="{D42A27DB-BD31-4B8C-83A1-F6EECF244321}">
                <p14:modId xmlns:p14="http://schemas.microsoft.com/office/powerpoint/2010/main" val="1213638771"/>
              </p:ext>
            </p:extLst>
          </p:nvPr>
        </p:nvGraphicFramePr>
        <p:xfrm>
          <a:off x="8727617" y="4470862"/>
          <a:ext cx="1676400" cy="741680"/>
        </p:xfrm>
        <a:graphic>
          <a:graphicData uri="http://schemas.openxmlformats.org/drawingml/2006/table">
            <a:tbl>
              <a:tblPr firstRow="1" bandRow="1">
                <a:tableStyleId>{073A0DAA-6AF3-43AB-8588-CEC1D06C72B9}</a:tableStyleId>
              </a:tblPr>
              <a:tblGrid>
                <a:gridCol w="1676400">
                  <a:extLst>
                    <a:ext uri="{9D8B030D-6E8A-4147-A177-3AD203B41FA5}">
                      <a16:colId xmlns:a16="http://schemas.microsoft.com/office/drawing/2014/main" val="3845927606"/>
                    </a:ext>
                  </a:extLst>
                </a:gridCol>
              </a:tblGrid>
              <a:tr h="370840">
                <a:tc>
                  <a:txBody>
                    <a:bodyPr/>
                    <a:lstStyle/>
                    <a:p>
                      <a:pPr algn="ctr"/>
                      <a:r>
                        <a:rPr lang="en-US" i="0" dirty="0">
                          <a:solidFill>
                            <a:srgbClr val="FFC000"/>
                          </a:solidFill>
                        </a:rPr>
                        <a:t>ProtonBomb</a:t>
                      </a:r>
                    </a:p>
                  </a:txBody>
                  <a:tcPr/>
                </a:tc>
                <a:extLst>
                  <a:ext uri="{0D108BD9-81ED-4DB2-BD59-A6C34878D82A}">
                    <a16:rowId xmlns:a16="http://schemas.microsoft.com/office/drawing/2014/main" val="4166106631"/>
                  </a:ext>
                </a:extLst>
              </a:tr>
              <a:tr h="370840">
                <a:tc>
                  <a:txBody>
                    <a:bodyPr/>
                    <a:lstStyle/>
                    <a:p>
                      <a:pPr marL="0" indent="0" algn="ctr" defTabSz="457200" rtl="0" eaLnBrk="1" latinLnBrk="0" hangingPunct="1">
                        <a:buFontTx/>
                        <a:buNone/>
                      </a:pPr>
                      <a:r>
                        <a:rPr kumimoji="0" lang="en-US" sz="1400" b="1" i="1" kern="1200" dirty="0">
                          <a:solidFill>
                            <a:schemeClr val="bg1"/>
                          </a:solidFill>
                          <a:latin typeface="+mn-lt"/>
                          <a:ea typeface="+mn-ea"/>
                          <a:cs typeface="+mn-cs"/>
                        </a:rPr>
                        <a:t>See Slide 8</a:t>
                      </a:r>
                    </a:p>
                  </a:txBody>
                  <a:tcPr/>
                </a:tc>
                <a:extLst>
                  <a:ext uri="{0D108BD9-81ED-4DB2-BD59-A6C34878D82A}">
                    <a16:rowId xmlns:a16="http://schemas.microsoft.com/office/drawing/2014/main" val="2159287020"/>
                  </a:ext>
                </a:extLst>
              </a:tr>
            </a:tbl>
          </a:graphicData>
        </a:graphic>
      </p:graphicFrame>
      <p:sp>
        <p:nvSpPr>
          <p:cNvPr id="19" name="Rectangle 18"/>
          <p:cNvSpPr/>
          <p:nvPr/>
        </p:nvSpPr>
        <p:spPr>
          <a:xfrm>
            <a:off x="3077094" y="3861262"/>
            <a:ext cx="2332892" cy="474980"/>
          </a:xfrm>
          <a:prstGeom prst="rect">
            <a:avLst/>
          </a:prstGeom>
          <a:solidFill>
            <a:srgbClr val="0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FFC000"/>
                </a:solidFill>
              </a:rPr>
              <a:t>Supporting Classes</a:t>
            </a:r>
          </a:p>
        </p:txBody>
      </p:sp>
      <p:cxnSp>
        <p:nvCxnSpPr>
          <p:cNvPr id="20" name="Elbow Connector 19"/>
          <p:cNvCxnSpPr>
            <a:stCxn id="6" idx="1"/>
            <a:endCxn id="19" idx="1"/>
          </p:cNvCxnSpPr>
          <p:nvPr/>
        </p:nvCxnSpPr>
        <p:spPr>
          <a:xfrm rot="10800000" flipV="1">
            <a:off x="3077094" y="1565102"/>
            <a:ext cx="685800" cy="2533650"/>
          </a:xfrm>
          <a:prstGeom prst="bentConnector3">
            <a:avLst>
              <a:gd name="adj1" fmla="val 452121"/>
            </a:avLst>
          </a:prstGeom>
          <a:ln w="28575">
            <a:solidFill>
              <a:srgbClr val="FF0000"/>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1" name="Oval 20"/>
          <p:cNvSpPr/>
          <p:nvPr/>
        </p:nvSpPr>
        <p:spPr>
          <a:xfrm>
            <a:off x="4677294" y="3404062"/>
            <a:ext cx="76200" cy="762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2" name="Table 21"/>
          <p:cNvGraphicFramePr>
            <a:graphicFrameLocks noGrp="1"/>
          </p:cNvGraphicFramePr>
          <p:nvPr>
            <p:extLst>
              <p:ext uri="{D42A27DB-BD31-4B8C-83A1-F6EECF244321}">
                <p14:modId xmlns:p14="http://schemas.microsoft.com/office/powerpoint/2010/main" val="974333179"/>
              </p:ext>
            </p:extLst>
          </p:nvPr>
        </p:nvGraphicFramePr>
        <p:xfrm>
          <a:off x="8639694" y="2090120"/>
          <a:ext cx="2278784" cy="741680"/>
        </p:xfrm>
        <a:graphic>
          <a:graphicData uri="http://schemas.openxmlformats.org/drawingml/2006/table">
            <a:tbl>
              <a:tblPr firstRow="1" bandRow="1">
                <a:tableStyleId>{073A0DAA-6AF3-43AB-8588-CEC1D06C72B9}</a:tableStyleId>
              </a:tblPr>
              <a:tblGrid>
                <a:gridCol w="2278784">
                  <a:extLst>
                    <a:ext uri="{9D8B030D-6E8A-4147-A177-3AD203B41FA5}">
                      <a16:colId xmlns:a16="http://schemas.microsoft.com/office/drawing/2014/main" val="3845927606"/>
                    </a:ext>
                  </a:extLst>
                </a:gridCol>
              </a:tblGrid>
              <a:tr h="370840">
                <a:tc>
                  <a:txBody>
                    <a:bodyPr/>
                    <a:lstStyle/>
                    <a:p>
                      <a:pPr algn="ctr"/>
                      <a:r>
                        <a:rPr lang="en-US" i="1" dirty="0">
                          <a:solidFill>
                            <a:srgbClr val="FFC000"/>
                          </a:solidFill>
                        </a:rPr>
                        <a:t>&lt;&lt;Scanning&gt;&gt;</a:t>
                      </a:r>
                    </a:p>
                  </a:txBody>
                  <a:tcPr/>
                </a:tc>
                <a:extLst>
                  <a:ext uri="{0D108BD9-81ED-4DB2-BD59-A6C34878D82A}">
                    <a16:rowId xmlns:a16="http://schemas.microsoft.com/office/drawing/2014/main" val="4166106631"/>
                  </a:ext>
                </a:extLst>
              </a:tr>
              <a:tr h="370840">
                <a:tc>
                  <a:txBody>
                    <a:bodyPr/>
                    <a:lstStyle/>
                    <a:p>
                      <a:pPr marL="0" indent="0" algn="ctr" defTabSz="457200" rtl="0" eaLnBrk="1" latinLnBrk="0" hangingPunct="1">
                        <a:buFontTx/>
                        <a:buNone/>
                      </a:pPr>
                      <a:r>
                        <a:rPr kumimoji="0" lang="en-US" sz="1400" b="1" i="1" kern="1200" dirty="0">
                          <a:solidFill>
                            <a:schemeClr val="bg1"/>
                          </a:solidFill>
                          <a:latin typeface="+mn-lt"/>
                          <a:ea typeface="+mn-ea"/>
                          <a:cs typeface="+mn-cs"/>
                        </a:rPr>
                        <a:t>See Slide 5</a:t>
                      </a:r>
                    </a:p>
                  </a:txBody>
                  <a:tcPr/>
                </a:tc>
                <a:extLst>
                  <a:ext uri="{0D108BD9-81ED-4DB2-BD59-A6C34878D82A}">
                    <a16:rowId xmlns:a16="http://schemas.microsoft.com/office/drawing/2014/main" val="2159287020"/>
                  </a:ext>
                </a:extLst>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459090669"/>
              </p:ext>
            </p:extLst>
          </p:nvPr>
        </p:nvGraphicFramePr>
        <p:xfrm>
          <a:off x="8639694" y="2947272"/>
          <a:ext cx="2278784" cy="741680"/>
        </p:xfrm>
        <a:graphic>
          <a:graphicData uri="http://schemas.openxmlformats.org/drawingml/2006/table">
            <a:tbl>
              <a:tblPr firstRow="1" bandRow="1">
                <a:tableStyleId>{073A0DAA-6AF3-43AB-8588-CEC1D06C72B9}</a:tableStyleId>
              </a:tblPr>
              <a:tblGrid>
                <a:gridCol w="2278784">
                  <a:extLst>
                    <a:ext uri="{9D8B030D-6E8A-4147-A177-3AD203B41FA5}">
                      <a16:colId xmlns:a16="http://schemas.microsoft.com/office/drawing/2014/main" val="3845927606"/>
                    </a:ext>
                  </a:extLst>
                </a:gridCol>
              </a:tblGrid>
              <a:tr h="370840">
                <a:tc>
                  <a:txBody>
                    <a:bodyPr/>
                    <a:lstStyle/>
                    <a:p>
                      <a:pPr algn="ctr"/>
                      <a:r>
                        <a:rPr lang="en-US" i="1" dirty="0">
                          <a:solidFill>
                            <a:srgbClr val="FFC000"/>
                          </a:solidFill>
                        </a:rPr>
                        <a:t>&lt;&lt;Bombing&gt;&gt;</a:t>
                      </a:r>
                    </a:p>
                  </a:txBody>
                  <a:tcPr/>
                </a:tc>
                <a:extLst>
                  <a:ext uri="{0D108BD9-81ED-4DB2-BD59-A6C34878D82A}">
                    <a16:rowId xmlns:a16="http://schemas.microsoft.com/office/drawing/2014/main" val="4166106631"/>
                  </a:ext>
                </a:extLst>
              </a:tr>
              <a:tr h="370840">
                <a:tc>
                  <a:txBody>
                    <a:bodyPr/>
                    <a:lstStyle/>
                    <a:p>
                      <a:pPr marL="0" indent="0" algn="ctr" defTabSz="457200" rtl="0" eaLnBrk="1" latinLnBrk="0" hangingPunct="1">
                        <a:buFontTx/>
                        <a:buNone/>
                      </a:pPr>
                      <a:r>
                        <a:rPr kumimoji="0" lang="en-US" sz="1400" b="1" i="1" kern="1200" dirty="0">
                          <a:solidFill>
                            <a:schemeClr val="bg1"/>
                          </a:solidFill>
                          <a:latin typeface="+mn-lt"/>
                          <a:ea typeface="+mn-ea"/>
                          <a:cs typeface="+mn-cs"/>
                        </a:rPr>
                        <a:t>See Slide 5</a:t>
                      </a:r>
                    </a:p>
                  </a:txBody>
                  <a:tcPr/>
                </a:tc>
                <a:extLst>
                  <a:ext uri="{0D108BD9-81ED-4DB2-BD59-A6C34878D82A}">
                    <a16:rowId xmlns:a16="http://schemas.microsoft.com/office/drawing/2014/main" val="2159287020"/>
                  </a:ext>
                </a:extLst>
              </a:tr>
            </a:tbl>
          </a:graphicData>
        </a:graphic>
      </p:graphicFrame>
      <p:cxnSp>
        <p:nvCxnSpPr>
          <p:cNvPr id="24" name="Straight Arrow Connector 23"/>
          <p:cNvCxnSpPr>
            <a:endCxn id="22" idx="1"/>
          </p:cNvCxnSpPr>
          <p:nvPr/>
        </p:nvCxnSpPr>
        <p:spPr>
          <a:xfrm>
            <a:off x="5439294" y="1565102"/>
            <a:ext cx="3200400" cy="895858"/>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endCxn id="23" idx="1"/>
          </p:cNvCxnSpPr>
          <p:nvPr/>
        </p:nvCxnSpPr>
        <p:spPr>
          <a:xfrm>
            <a:off x="7572894" y="2927050"/>
            <a:ext cx="1066800" cy="391062"/>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8371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927" y="214305"/>
            <a:ext cx="5116564" cy="719377"/>
          </a:xfrm>
        </p:spPr>
        <p:txBody>
          <a:bodyPr/>
          <a:lstStyle/>
          <a:p>
            <a:r>
              <a:rPr lang="en-US" b="1" dirty="0">
                <a:solidFill>
                  <a:srgbClr val="FFC000"/>
                </a:solidFill>
              </a:rPr>
              <a:t>Program Structure</a:t>
            </a:r>
          </a:p>
        </p:txBody>
      </p:sp>
      <p:sp>
        <p:nvSpPr>
          <p:cNvPr id="4" name="Slide Number Placeholder 3"/>
          <p:cNvSpPr>
            <a:spLocks noGrp="1"/>
          </p:cNvSpPr>
          <p:nvPr>
            <p:ph type="sldNum" sz="quarter" idx="12"/>
          </p:nvPr>
        </p:nvSpPr>
        <p:spPr/>
        <p:txBody>
          <a:bodyPr/>
          <a:lstStyle/>
          <a:p>
            <a:fld id="{D57F1E4F-1CFF-5643-939E-02111984F565}" type="slidenum">
              <a:rPr lang="en-US" smtClean="0"/>
              <a:t>3</a:t>
            </a:fld>
            <a:endParaRPr lang="en-US" dirty="0"/>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317" y="962892"/>
            <a:ext cx="3653223" cy="5626616"/>
          </a:xfrm>
          <a:prstGeom prst="rect">
            <a:avLst/>
          </a:prstGeom>
          <a:ln w="38100" cap="sq">
            <a:solidFill>
              <a:srgbClr val="FFC000"/>
            </a:solidFill>
            <a:prstDash val="solid"/>
            <a:miter lim="800000"/>
          </a:ln>
          <a:effectLst>
            <a:outerShdw blurRad="50800" dist="38100" dir="2700000" algn="tl" rotWithShape="0">
              <a:srgbClr val="000000">
                <a:alpha val="43000"/>
              </a:srgbClr>
            </a:outerShdw>
          </a:effectLst>
        </p:spPr>
      </p:pic>
      <p:sp>
        <p:nvSpPr>
          <p:cNvPr id="26" name="TextBox 25"/>
          <p:cNvSpPr txBox="1"/>
          <p:nvPr/>
        </p:nvSpPr>
        <p:spPr>
          <a:xfrm>
            <a:off x="3589600" y="1111867"/>
            <a:ext cx="3664439" cy="307777"/>
          </a:xfrm>
          <a:prstGeom prst="rect">
            <a:avLst/>
          </a:prstGeom>
          <a:solidFill>
            <a:schemeClr val="bg1"/>
          </a:solidFill>
          <a:ln>
            <a:solidFill>
              <a:srgbClr val="FFC000"/>
            </a:solidFill>
          </a:ln>
        </p:spPr>
        <p:txBody>
          <a:bodyPr wrap="square" rtlCol="0">
            <a:spAutoFit/>
          </a:bodyPr>
          <a:lstStyle/>
          <a:p>
            <a:r>
              <a:rPr lang="en-US" sz="1400" b="1" dirty="0">
                <a:solidFill>
                  <a:srgbClr val="FFC000"/>
                </a:solidFill>
              </a:rPr>
              <a:t>Structure your program </a:t>
            </a:r>
            <a:r>
              <a:rPr lang="en-US" sz="1400" b="1" dirty="0">
                <a:solidFill>
                  <a:srgbClr val="FF0000"/>
                </a:solidFill>
              </a:rPr>
              <a:t>EXACTLY</a:t>
            </a:r>
            <a:r>
              <a:rPr lang="en-US" sz="1400" b="1" dirty="0">
                <a:solidFill>
                  <a:srgbClr val="FFC000"/>
                </a:solidFill>
              </a:rPr>
              <a:t> like this</a:t>
            </a:r>
          </a:p>
        </p:txBody>
      </p:sp>
      <p:sp>
        <p:nvSpPr>
          <p:cNvPr id="27" name="TextBox 26"/>
          <p:cNvSpPr txBox="1"/>
          <p:nvPr/>
        </p:nvSpPr>
        <p:spPr>
          <a:xfrm>
            <a:off x="3987953" y="1799930"/>
            <a:ext cx="3664439" cy="307777"/>
          </a:xfrm>
          <a:prstGeom prst="rect">
            <a:avLst/>
          </a:prstGeom>
          <a:solidFill>
            <a:schemeClr val="bg1"/>
          </a:solidFill>
          <a:ln>
            <a:solidFill>
              <a:srgbClr val="FFC000"/>
            </a:solidFill>
          </a:ln>
        </p:spPr>
        <p:txBody>
          <a:bodyPr wrap="square" rtlCol="0">
            <a:spAutoFit/>
          </a:bodyPr>
          <a:lstStyle/>
          <a:p>
            <a:r>
              <a:rPr lang="en-US" sz="1400" b="1" dirty="0">
                <a:solidFill>
                  <a:srgbClr val="FFC000"/>
                </a:solidFill>
              </a:rPr>
              <a:t>Include main method here See slide 11</a:t>
            </a:r>
          </a:p>
        </p:txBody>
      </p:sp>
    </p:spTree>
    <p:extLst>
      <p:ext uri="{BB962C8B-B14F-4D97-AF65-F5344CB8AC3E}">
        <p14:creationId xmlns:p14="http://schemas.microsoft.com/office/powerpoint/2010/main" val="1995435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927" y="214305"/>
            <a:ext cx="4385167" cy="719377"/>
          </a:xfrm>
        </p:spPr>
        <p:txBody>
          <a:bodyPr/>
          <a:lstStyle/>
          <a:p>
            <a:r>
              <a:rPr lang="en-US" b="1" dirty="0">
                <a:solidFill>
                  <a:srgbClr val="FFC000"/>
                </a:solidFill>
              </a:rPr>
              <a:t>TieFighter Class</a:t>
            </a:r>
          </a:p>
        </p:txBody>
      </p:sp>
      <p:sp>
        <p:nvSpPr>
          <p:cNvPr id="4" name="Slide Number Placeholder 3"/>
          <p:cNvSpPr>
            <a:spLocks noGrp="1"/>
          </p:cNvSpPr>
          <p:nvPr>
            <p:ph type="sldNum" sz="quarter" idx="12"/>
          </p:nvPr>
        </p:nvSpPr>
        <p:spPr/>
        <p:txBody>
          <a:bodyPr/>
          <a:lstStyle/>
          <a:p>
            <a:fld id="{D57F1E4F-1CFF-5643-939E-02111984F565}" type="slidenum">
              <a:rPr lang="en-US" smtClean="0"/>
              <a:t>4</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070285136"/>
              </p:ext>
            </p:extLst>
          </p:nvPr>
        </p:nvGraphicFramePr>
        <p:xfrm>
          <a:off x="2924925" y="1198682"/>
          <a:ext cx="4290687" cy="3850640"/>
        </p:xfrm>
        <a:graphic>
          <a:graphicData uri="http://schemas.openxmlformats.org/drawingml/2006/table">
            <a:tbl>
              <a:tblPr firstRow="1" bandRow="1">
                <a:tableStyleId>{073A0DAA-6AF3-43AB-8588-CEC1D06C72B9}</a:tableStyleId>
              </a:tblPr>
              <a:tblGrid>
                <a:gridCol w="4290687">
                  <a:extLst>
                    <a:ext uri="{9D8B030D-6E8A-4147-A177-3AD203B41FA5}">
                      <a16:colId xmlns:a16="http://schemas.microsoft.com/office/drawing/2014/main" val="3845927606"/>
                    </a:ext>
                  </a:extLst>
                </a:gridCol>
              </a:tblGrid>
              <a:tr h="370840">
                <a:tc>
                  <a:txBody>
                    <a:bodyPr/>
                    <a:lstStyle/>
                    <a:p>
                      <a:pPr algn="ctr"/>
                      <a:r>
                        <a:rPr lang="en-US" i="1" dirty="0">
                          <a:solidFill>
                            <a:srgbClr val="FFC000"/>
                          </a:solidFill>
                        </a:rPr>
                        <a:t>TieFighter</a:t>
                      </a:r>
                    </a:p>
                  </a:txBody>
                  <a:tcPr/>
                </a:tc>
                <a:extLst>
                  <a:ext uri="{0D108BD9-81ED-4DB2-BD59-A6C34878D82A}">
                    <a16:rowId xmlns:a16="http://schemas.microsoft.com/office/drawing/2014/main" val="4166106631"/>
                  </a:ext>
                </a:extLst>
              </a:tr>
              <a:tr h="370840">
                <a:tc>
                  <a:txBody>
                    <a:bodyPr/>
                    <a:lstStyle/>
                    <a:p>
                      <a:pPr marL="0" indent="0">
                        <a:buFontTx/>
                        <a:buNone/>
                      </a:pPr>
                      <a:r>
                        <a:rPr lang="en-US" sz="1200" b="1" dirty="0"/>
                        <a:t>manufacturer: String</a:t>
                      </a:r>
                    </a:p>
                    <a:p>
                      <a:pPr marL="0" indent="0">
                        <a:buFontTx/>
                        <a:buNone/>
                      </a:pPr>
                      <a:r>
                        <a:rPr lang="en-US" sz="1200" b="1" dirty="0">
                          <a:solidFill>
                            <a:schemeClr val="bg1"/>
                          </a:solidFill>
                        </a:rPr>
                        <a:t>IDNumber: String</a:t>
                      </a:r>
                    </a:p>
                    <a:p>
                      <a:pPr marL="0" indent="0" algn="l" rtl="0" eaLnBrk="1" latinLnBrk="0" hangingPunct="1">
                        <a:buFontTx/>
                        <a:buNone/>
                      </a:pPr>
                      <a:r>
                        <a:rPr lang="en-US" sz="1200" b="1" dirty="0"/>
                        <a:t>model: String</a:t>
                      </a:r>
                    </a:p>
                    <a:p>
                      <a:pPr marL="0" indent="0" algn="l" rtl="0" eaLnBrk="1" latinLnBrk="0" hangingPunct="1">
                        <a:buFontTx/>
                        <a:buNone/>
                      </a:pPr>
                      <a:r>
                        <a:rPr kumimoji="0" lang="en-US" sz="1200" b="1" kern="1200" dirty="0">
                          <a:solidFill>
                            <a:schemeClr val="bg1"/>
                          </a:solidFill>
                          <a:latin typeface="+mn-lt"/>
                          <a:ea typeface="+mn-ea"/>
                          <a:cs typeface="+mn-cs"/>
                        </a:rPr>
                        <a:t>wpns: TieWeapon[ ]</a:t>
                      </a:r>
                    </a:p>
                    <a:p>
                      <a:pPr marL="0" indent="0" algn="l" rtl="0" eaLnBrk="1" latinLnBrk="0" hangingPunct="1">
                        <a:buFontTx/>
                        <a:buNone/>
                      </a:pPr>
                      <a:r>
                        <a:rPr kumimoji="0" lang="en-US" sz="1200" b="1" kern="1200" dirty="0">
                          <a:solidFill>
                            <a:schemeClr val="bg1"/>
                          </a:solidFill>
                          <a:latin typeface="+mn-lt"/>
                          <a:ea typeface="+mn-ea"/>
                          <a:cs typeface="+mn-cs"/>
                        </a:rPr>
                        <a:t>pilot: TiePilot</a:t>
                      </a:r>
                    </a:p>
                    <a:p>
                      <a:pPr marL="0" indent="0" algn="l" rtl="0" eaLnBrk="1" latinLnBrk="0" hangingPunct="1">
                        <a:buFontTx/>
                        <a:buNone/>
                      </a:pPr>
                      <a:r>
                        <a:rPr lang="en-US" sz="1200" b="1" dirty="0"/>
                        <a:t>fighterClass: String</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length: double</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width: double</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height: double</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fuelCapacity: int</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maxSpeed: int</a:t>
                      </a:r>
                    </a:p>
                    <a:p>
                      <a:pPr marL="0" indent="0" algn="l" rtl="0" eaLnBrk="1" latinLnBrk="0" hangingPunct="1">
                        <a:buFontTx/>
                        <a:buNone/>
                      </a:pPr>
                      <a:r>
                        <a:rPr kumimoji="0" lang="en-US" sz="1200" b="1" kern="1200" dirty="0">
                          <a:solidFill>
                            <a:schemeClr val="bg1"/>
                          </a:solidFill>
                          <a:latin typeface="+mn-lt"/>
                          <a:ea typeface="+mn-ea"/>
                          <a:cs typeface="+mn-cs"/>
                        </a:rPr>
                        <a:t>isLanded: boolean</a:t>
                      </a:r>
                    </a:p>
                    <a:p>
                      <a:pPr marL="0" indent="0" algn="l" rtl="0" eaLnBrk="1" latinLnBrk="0" hangingPunct="1">
                        <a:buFontTx/>
                        <a:buNone/>
                      </a:pPr>
                      <a:r>
                        <a:rPr kumimoji="0" lang="en-US" sz="1200" b="1" kern="1200" dirty="0">
                          <a:solidFill>
                            <a:schemeClr val="bg1"/>
                          </a:solidFill>
                          <a:latin typeface="+mn-lt"/>
                          <a:ea typeface="+mn-ea"/>
                          <a:cs typeface="+mn-cs"/>
                        </a:rPr>
                        <a:t>isSpaceborne: boolean</a:t>
                      </a:r>
                    </a:p>
                    <a:p>
                      <a:pPr marL="0" indent="0" algn="l" rtl="0" eaLnBrk="1" latinLnBrk="0" hangingPunct="1">
                        <a:buFontTx/>
                        <a:buNone/>
                      </a:pPr>
                      <a:r>
                        <a:rPr kumimoji="0" lang="en-US" sz="1200" b="1" kern="1200" dirty="0">
                          <a:solidFill>
                            <a:schemeClr val="bg1"/>
                          </a:solidFill>
                          <a:latin typeface="+mn-lt"/>
                          <a:ea typeface="+mn-ea"/>
                          <a:cs typeface="+mn-cs"/>
                        </a:rPr>
                        <a:t>currentLocation: Location</a:t>
                      </a:r>
                      <a:endParaRPr kumimoji="0" lang="en-US" sz="1200" b="1" i="1" kern="1200" dirty="0">
                        <a:solidFill>
                          <a:schemeClr val="bg1"/>
                        </a:solidFill>
                        <a:latin typeface="+mn-lt"/>
                        <a:ea typeface="+mn-ea"/>
                        <a:cs typeface="+mn-cs"/>
                      </a:endParaRPr>
                    </a:p>
                  </a:txBody>
                  <a:tcPr/>
                </a:tc>
                <a:extLst>
                  <a:ext uri="{0D108BD9-81ED-4DB2-BD59-A6C34878D82A}">
                    <a16:rowId xmlns:a16="http://schemas.microsoft.com/office/drawing/2014/main" val="2159287020"/>
                  </a:ext>
                </a:extLst>
              </a:tr>
              <a:tr h="370840">
                <a:tc>
                  <a:txBody>
                    <a:bodyPr/>
                    <a:lstStyle/>
                    <a:p>
                      <a:pPr marL="0" indent="0" algn="l" rtl="0" eaLnBrk="1" latinLnBrk="0" hangingPunct="1">
                        <a:buFontTx/>
                        <a:buNone/>
                      </a:pPr>
                      <a:r>
                        <a:rPr kumimoji="0" lang="en-US" sz="1200" b="1" i="1" kern="1200" dirty="0">
                          <a:solidFill>
                            <a:schemeClr val="bg1"/>
                          </a:solidFill>
                          <a:latin typeface="+mn-lt"/>
                          <a:ea typeface="+mn-ea"/>
                          <a:cs typeface="+mn-cs"/>
                        </a:rPr>
                        <a:t>TieFighter(IDNumber:String, pilot:TiePilot)</a:t>
                      </a:r>
                    </a:p>
                  </a:txBody>
                  <a:tcPr/>
                </a:tc>
                <a:extLst>
                  <a:ext uri="{0D108BD9-81ED-4DB2-BD59-A6C34878D82A}">
                    <a16:rowId xmlns:a16="http://schemas.microsoft.com/office/drawing/2014/main" val="141933897"/>
                  </a:ext>
                </a:extLst>
              </a:tr>
              <a:tr h="370840">
                <a:tc>
                  <a:txBody>
                    <a:bodyPr/>
                    <a:lstStyle/>
                    <a:p>
                      <a:pPr marL="0" indent="0" algn="l" rtl="0" eaLnBrk="1" latinLnBrk="0" hangingPunct="1">
                        <a:buFontTx/>
                        <a:buNone/>
                      </a:pPr>
                      <a:r>
                        <a:rPr kumimoji="0" lang="en-US" sz="1200" b="1" i="0" kern="1200" dirty="0">
                          <a:solidFill>
                            <a:schemeClr val="bg1"/>
                          </a:solidFill>
                          <a:latin typeface="+mn-lt"/>
                          <a:ea typeface="+mn-ea"/>
                          <a:cs typeface="+mn-cs"/>
                        </a:rPr>
                        <a:t>+displayFighterData(): void</a:t>
                      </a:r>
                    </a:p>
                    <a:p>
                      <a:pPr marL="0" indent="0" algn="l" rtl="0" eaLnBrk="1" latinLnBrk="0" hangingPunct="1">
                        <a:buFontTx/>
                        <a:buNone/>
                      </a:pPr>
                      <a:r>
                        <a:rPr kumimoji="0" lang="en-US" sz="1200" b="1" i="1" kern="1200" dirty="0">
                          <a:solidFill>
                            <a:schemeClr val="bg1"/>
                          </a:solidFill>
                          <a:latin typeface="+mn-lt"/>
                          <a:ea typeface="+mn-ea"/>
                          <a:cs typeface="+mn-cs"/>
                        </a:rPr>
                        <a:t>+abstract FiresCannons(): void</a:t>
                      </a:r>
                    </a:p>
                  </a:txBody>
                  <a:tcPr/>
                </a:tc>
                <a:extLst>
                  <a:ext uri="{0D108BD9-81ED-4DB2-BD59-A6C34878D82A}">
                    <a16:rowId xmlns:a16="http://schemas.microsoft.com/office/drawing/2014/main" val="2368720297"/>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803362770"/>
              </p:ext>
            </p:extLst>
          </p:nvPr>
        </p:nvGraphicFramePr>
        <p:xfrm>
          <a:off x="107290" y="5371836"/>
          <a:ext cx="4292700" cy="1294346"/>
        </p:xfrm>
        <a:graphic>
          <a:graphicData uri="http://schemas.openxmlformats.org/drawingml/2006/table">
            <a:tbl>
              <a:tblPr firstRow="1" bandRow="1">
                <a:tableStyleId>{073A0DAA-6AF3-43AB-8588-CEC1D06C72B9}</a:tableStyleId>
              </a:tblPr>
              <a:tblGrid>
                <a:gridCol w="4292700">
                  <a:extLst>
                    <a:ext uri="{9D8B030D-6E8A-4147-A177-3AD203B41FA5}">
                      <a16:colId xmlns:a16="http://schemas.microsoft.com/office/drawing/2014/main" val="3845927606"/>
                    </a:ext>
                  </a:extLst>
                </a:gridCol>
              </a:tblGrid>
              <a:tr h="318986">
                <a:tc>
                  <a:txBody>
                    <a:bodyPr/>
                    <a:lstStyle/>
                    <a:p>
                      <a:pPr algn="ctr"/>
                      <a:r>
                        <a:rPr lang="en-US" sz="1200" i="0" dirty="0">
                          <a:solidFill>
                            <a:srgbClr val="FFC000"/>
                          </a:solidFill>
                        </a:rPr>
                        <a:t>TieFighter_S</a:t>
                      </a:r>
                    </a:p>
                  </a:txBody>
                  <a:tcPr/>
                </a:tc>
                <a:extLst>
                  <a:ext uri="{0D108BD9-81ED-4DB2-BD59-A6C34878D82A}">
                    <a16:rowId xmlns:a16="http://schemas.microsoft.com/office/drawing/2014/main" val="4166106631"/>
                  </a:ext>
                </a:extLst>
              </a:tr>
              <a:tr h="262386">
                <a:tc>
                  <a:txBody>
                    <a:bodyPr/>
                    <a:lstStyle/>
                    <a:p>
                      <a:pPr marL="0" indent="0" algn="ctr" defTabSz="457200" rtl="0" eaLnBrk="1" latinLnBrk="0" hangingPunct="1">
                        <a:buFontTx/>
                        <a:buNone/>
                      </a:pPr>
                      <a:r>
                        <a:rPr kumimoji="0" lang="en-US" sz="1200" b="1" i="1" kern="1200" dirty="0">
                          <a:solidFill>
                            <a:schemeClr val="bg1"/>
                          </a:solidFill>
                          <a:latin typeface="+mn-lt"/>
                          <a:ea typeface="+mn-ea"/>
                          <a:cs typeface="+mn-cs"/>
                        </a:rPr>
                        <a:t>See Slide 6 for attribute values</a:t>
                      </a:r>
                    </a:p>
                  </a:txBody>
                  <a:tcPr/>
                </a:tc>
                <a:extLst>
                  <a:ext uri="{0D108BD9-81ED-4DB2-BD59-A6C34878D82A}">
                    <a16:rowId xmlns:a16="http://schemas.microsoft.com/office/drawing/2014/main" val="2159287020"/>
                  </a:ext>
                </a:extLst>
              </a:tr>
              <a:tr h="218375">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n-US" sz="1200" b="1" i="1" kern="1200" dirty="0">
                          <a:solidFill>
                            <a:schemeClr val="bg1"/>
                          </a:solidFill>
                          <a:latin typeface="+mn-lt"/>
                          <a:ea typeface="+mn-ea"/>
                          <a:cs typeface="+mn-cs"/>
                        </a:rPr>
                        <a:t>TieFighter_S(IDNumber:String, pilot:TiePilot)</a:t>
                      </a:r>
                    </a:p>
                  </a:txBody>
                  <a:tcPr/>
                </a:tc>
                <a:extLst>
                  <a:ext uri="{0D108BD9-81ED-4DB2-BD59-A6C34878D82A}">
                    <a16:rowId xmlns:a16="http://schemas.microsoft.com/office/drawing/2014/main" val="687056956"/>
                  </a:ext>
                </a:extLst>
              </a:tr>
              <a:tr h="39327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n-US" sz="1200" b="1" i="0" kern="1200" dirty="0">
                          <a:solidFill>
                            <a:schemeClr val="bg1"/>
                          </a:solidFill>
                          <a:latin typeface="+mn-lt"/>
                          <a:ea typeface="+mn-ea"/>
                          <a:cs typeface="+mn-cs"/>
                        </a:rPr>
                        <a:t>+FiresCannons()</a:t>
                      </a:r>
                    </a:p>
                    <a:p>
                      <a:pPr marL="0" marR="0" indent="0" algn="l" defTabSz="457200" rtl="0" eaLnBrk="1" fontAlgn="auto" latinLnBrk="0" hangingPunct="1">
                        <a:lnSpc>
                          <a:spcPct val="100000"/>
                        </a:lnSpc>
                        <a:spcBef>
                          <a:spcPts val="0"/>
                        </a:spcBef>
                        <a:spcAft>
                          <a:spcPts val="0"/>
                        </a:spcAft>
                        <a:buClrTx/>
                        <a:buSzTx/>
                        <a:buFontTx/>
                        <a:buNone/>
                        <a:tabLst/>
                        <a:defRPr/>
                      </a:pPr>
                      <a:r>
                        <a:rPr kumimoji="0" lang="en-US" sz="1000" b="1" i="0" kern="1200" dirty="0">
                          <a:solidFill>
                            <a:schemeClr val="bg1"/>
                          </a:solidFill>
                          <a:latin typeface="+mn-lt"/>
                          <a:ea typeface="+mn-ea"/>
                          <a:cs typeface="+mn-cs"/>
                        </a:rPr>
                        <a:t>Implements all methods in Maneuvering and Scanning Interface</a:t>
                      </a:r>
                    </a:p>
                  </a:txBody>
                  <a:tcPr/>
                </a:tc>
                <a:extLst>
                  <a:ext uri="{0D108BD9-81ED-4DB2-BD59-A6C34878D82A}">
                    <a16:rowId xmlns:a16="http://schemas.microsoft.com/office/drawing/2014/main" val="17505713"/>
                  </a:ext>
                </a:extLst>
              </a:tr>
            </a:tbl>
          </a:graphicData>
        </a:graphic>
      </p:graphicFrame>
      <p:sp>
        <p:nvSpPr>
          <p:cNvPr id="21" name="Oval 20"/>
          <p:cNvSpPr/>
          <p:nvPr/>
        </p:nvSpPr>
        <p:spPr>
          <a:xfrm>
            <a:off x="4804048" y="6618040"/>
            <a:ext cx="76200" cy="76200"/>
          </a:xfrm>
          <a:prstGeom prst="ellips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Elbow Connector 26"/>
          <p:cNvCxnSpPr>
            <a:stCxn id="6" idx="2"/>
            <a:endCxn id="7" idx="0"/>
          </p:cNvCxnSpPr>
          <p:nvPr/>
        </p:nvCxnSpPr>
        <p:spPr>
          <a:xfrm rot="5400000">
            <a:off x="3500697" y="3802265"/>
            <a:ext cx="322514" cy="2816628"/>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Elbow Connector 29"/>
          <p:cNvCxnSpPr>
            <a:stCxn id="6" idx="2"/>
            <a:endCxn id="46" idx="0"/>
          </p:cNvCxnSpPr>
          <p:nvPr/>
        </p:nvCxnSpPr>
        <p:spPr>
          <a:xfrm rot="16200000" flipH="1">
            <a:off x="5868007" y="4251582"/>
            <a:ext cx="322514" cy="1917993"/>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46" name="Table 45"/>
          <p:cNvGraphicFramePr>
            <a:graphicFrameLocks noGrp="1"/>
          </p:cNvGraphicFramePr>
          <p:nvPr>
            <p:extLst>
              <p:ext uri="{D42A27DB-BD31-4B8C-83A1-F6EECF244321}">
                <p14:modId xmlns:p14="http://schemas.microsoft.com/office/powerpoint/2010/main" val="2767152457"/>
              </p:ext>
            </p:extLst>
          </p:nvPr>
        </p:nvGraphicFramePr>
        <p:xfrm>
          <a:off x="4561594" y="5371836"/>
          <a:ext cx="4853335" cy="1294346"/>
        </p:xfrm>
        <a:graphic>
          <a:graphicData uri="http://schemas.openxmlformats.org/drawingml/2006/table">
            <a:tbl>
              <a:tblPr firstRow="1" bandRow="1">
                <a:tableStyleId>{073A0DAA-6AF3-43AB-8588-CEC1D06C72B9}</a:tableStyleId>
              </a:tblPr>
              <a:tblGrid>
                <a:gridCol w="4853335">
                  <a:extLst>
                    <a:ext uri="{9D8B030D-6E8A-4147-A177-3AD203B41FA5}">
                      <a16:colId xmlns:a16="http://schemas.microsoft.com/office/drawing/2014/main" val="3845927606"/>
                    </a:ext>
                  </a:extLst>
                </a:gridCol>
              </a:tblGrid>
              <a:tr h="318986">
                <a:tc>
                  <a:txBody>
                    <a:bodyPr/>
                    <a:lstStyle/>
                    <a:p>
                      <a:pPr algn="ctr"/>
                      <a:r>
                        <a:rPr lang="en-US" sz="1200" i="0" dirty="0">
                          <a:solidFill>
                            <a:srgbClr val="FFC000"/>
                          </a:solidFill>
                        </a:rPr>
                        <a:t>TieFighter_H</a:t>
                      </a:r>
                    </a:p>
                  </a:txBody>
                  <a:tcPr/>
                </a:tc>
                <a:extLst>
                  <a:ext uri="{0D108BD9-81ED-4DB2-BD59-A6C34878D82A}">
                    <a16:rowId xmlns:a16="http://schemas.microsoft.com/office/drawing/2014/main" val="4166106631"/>
                  </a:ext>
                </a:extLst>
              </a:tr>
              <a:tr h="262386">
                <a:tc>
                  <a:txBody>
                    <a:bodyPr/>
                    <a:lstStyle/>
                    <a:p>
                      <a:pPr marL="0" indent="0" algn="ctr" defTabSz="457200" rtl="0" eaLnBrk="1" latinLnBrk="0" hangingPunct="1">
                        <a:buFontTx/>
                        <a:buNone/>
                      </a:pPr>
                      <a:r>
                        <a:rPr kumimoji="0" lang="en-US" sz="1200" b="1" i="1" kern="1200" dirty="0">
                          <a:solidFill>
                            <a:schemeClr val="bg1"/>
                          </a:solidFill>
                          <a:latin typeface="+mn-lt"/>
                          <a:ea typeface="+mn-ea"/>
                          <a:cs typeface="+mn-cs"/>
                        </a:rPr>
                        <a:t>See Slide 6 for attribute values</a:t>
                      </a:r>
                    </a:p>
                  </a:txBody>
                  <a:tcPr/>
                </a:tc>
                <a:extLst>
                  <a:ext uri="{0D108BD9-81ED-4DB2-BD59-A6C34878D82A}">
                    <a16:rowId xmlns:a16="http://schemas.microsoft.com/office/drawing/2014/main" val="2159287020"/>
                  </a:ext>
                </a:extLst>
              </a:tr>
              <a:tr h="191214">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n-US" sz="1200" b="1" i="1" kern="1200" dirty="0">
                          <a:solidFill>
                            <a:schemeClr val="bg1"/>
                          </a:solidFill>
                          <a:latin typeface="+mn-lt"/>
                          <a:ea typeface="+mn-ea"/>
                          <a:cs typeface="+mn-cs"/>
                        </a:rPr>
                        <a:t>TieFighter_H(IDNumber:String, pilot:TiePilot)</a:t>
                      </a:r>
                    </a:p>
                  </a:txBody>
                  <a:tcPr/>
                </a:tc>
                <a:extLst>
                  <a:ext uri="{0D108BD9-81ED-4DB2-BD59-A6C34878D82A}">
                    <a16:rowId xmlns:a16="http://schemas.microsoft.com/office/drawing/2014/main" val="687056956"/>
                  </a:ext>
                </a:extLst>
              </a:tr>
              <a:tr h="393271">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kumimoji="0" lang="en-US" sz="1200" b="1" i="0" kern="1200" dirty="0">
                          <a:solidFill>
                            <a:schemeClr val="bg1"/>
                          </a:solidFill>
                          <a:latin typeface="+mn-lt"/>
                          <a:ea typeface="+mn-ea"/>
                          <a:cs typeface="+mn-cs"/>
                        </a:rPr>
                        <a:t>+FiresCannons()</a:t>
                      </a:r>
                    </a:p>
                    <a:p>
                      <a:pPr marL="0" marR="0" indent="0" algn="l" defTabSz="457200" rtl="0" eaLnBrk="1" fontAlgn="auto" latinLnBrk="0" hangingPunct="1">
                        <a:lnSpc>
                          <a:spcPct val="100000"/>
                        </a:lnSpc>
                        <a:spcBef>
                          <a:spcPts val="0"/>
                        </a:spcBef>
                        <a:spcAft>
                          <a:spcPts val="0"/>
                        </a:spcAft>
                        <a:buClrTx/>
                        <a:buSzTx/>
                        <a:buFontTx/>
                        <a:buNone/>
                        <a:tabLst/>
                        <a:defRPr/>
                      </a:pPr>
                      <a:r>
                        <a:rPr kumimoji="0" lang="en-US" sz="1000" b="1" i="0" kern="1200" dirty="0">
                          <a:solidFill>
                            <a:schemeClr val="bg1"/>
                          </a:solidFill>
                          <a:latin typeface="+mn-lt"/>
                          <a:ea typeface="+mn-ea"/>
                          <a:cs typeface="+mn-cs"/>
                        </a:rPr>
                        <a:t>Implements all methods in Maneuvering, Scanning,</a:t>
                      </a:r>
                      <a:r>
                        <a:rPr kumimoji="0" lang="en-US" sz="1000" b="1" i="0" kern="1200" baseline="0" dirty="0">
                          <a:solidFill>
                            <a:schemeClr val="bg1"/>
                          </a:solidFill>
                          <a:latin typeface="+mn-lt"/>
                          <a:ea typeface="+mn-ea"/>
                          <a:cs typeface="+mn-cs"/>
                        </a:rPr>
                        <a:t> and Bombing Interface</a:t>
                      </a:r>
                      <a:endParaRPr kumimoji="0" lang="en-US" sz="1000" b="1" i="0" kern="1200" dirty="0">
                        <a:solidFill>
                          <a:schemeClr val="bg1"/>
                        </a:solidFill>
                        <a:latin typeface="+mn-lt"/>
                        <a:ea typeface="+mn-ea"/>
                        <a:cs typeface="+mn-cs"/>
                      </a:endParaRPr>
                    </a:p>
                  </a:txBody>
                  <a:tcPr/>
                </a:tc>
                <a:extLst>
                  <a:ext uri="{0D108BD9-81ED-4DB2-BD59-A6C34878D82A}">
                    <a16:rowId xmlns:a16="http://schemas.microsoft.com/office/drawing/2014/main" val="107711399"/>
                  </a:ext>
                </a:extLst>
              </a:tr>
            </a:tbl>
          </a:graphicData>
        </a:graphic>
      </p:graphicFrame>
      <p:graphicFrame>
        <p:nvGraphicFramePr>
          <p:cNvPr id="48" name="Table 47"/>
          <p:cNvGraphicFramePr>
            <a:graphicFrameLocks noGrp="1"/>
          </p:cNvGraphicFramePr>
          <p:nvPr>
            <p:extLst>
              <p:ext uri="{D42A27DB-BD31-4B8C-83A1-F6EECF244321}">
                <p14:modId xmlns:p14="http://schemas.microsoft.com/office/powerpoint/2010/main" val="4232803141"/>
              </p:ext>
            </p:extLst>
          </p:nvPr>
        </p:nvGraphicFramePr>
        <p:xfrm>
          <a:off x="8420379" y="1160582"/>
          <a:ext cx="2770360" cy="1920240"/>
        </p:xfrm>
        <a:graphic>
          <a:graphicData uri="http://schemas.openxmlformats.org/drawingml/2006/table">
            <a:tbl>
              <a:tblPr firstRow="1" bandRow="1">
                <a:tableStyleId>{073A0DAA-6AF3-43AB-8588-CEC1D06C72B9}</a:tableStyleId>
              </a:tblPr>
              <a:tblGrid>
                <a:gridCol w="2770360">
                  <a:extLst>
                    <a:ext uri="{9D8B030D-6E8A-4147-A177-3AD203B41FA5}">
                      <a16:colId xmlns:a16="http://schemas.microsoft.com/office/drawing/2014/main" val="3845927606"/>
                    </a:ext>
                  </a:extLst>
                </a:gridCol>
              </a:tblGrid>
              <a:tr h="316088">
                <a:tc>
                  <a:txBody>
                    <a:bodyPr/>
                    <a:lstStyle/>
                    <a:p>
                      <a:pPr algn="ctr"/>
                      <a:r>
                        <a:rPr lang="en-US" i="1" dirty="0">
                          <a:solidFill>
                            <a:srgbClr val="FFC000"/>
                          </a:solidFill>
                        </a:rPr>
                        <a:t>&lt;&lt;Maneuvering&gt;&gt;</a:t>
                      </a:r>
                    </a:p>
                  </a:txBody>
                  <a:tcPr/>
                </a:tc>
                <a:extLst>
                  <a:ext uri="{0D108BD9-81ED-4DB2-BD59-A6C34878D82A}">
                    <a16:rowId xmlns:a16="http://schemas.microsoft.com/office/drawing/2014/main" val="4166106631"/>
                  </a:ext>
                </a:extLst>
              </a:tr>
              <a:tr h="1497363">
                <a:tc>
                  <a:txBody>
                    <a:bodyPr/>
                    <a:lstStyle/>
                    <a:p>
                      <a:r>
                        <a:rPr lang="en-US" sz="1200" b="1" i="1" dirty="0"/>
                        <a:t>+abstract MoveLeft(): void</a:t>
                      </a:r>
                    </a:p>
                    <a:p>
                      <a:r>
                        <a:rPr lang="en-US" sz="1200" b="1" i="1" dirty="0"/>
                        <a:t>+abstract MoveRight(): void</a:t>
                      </a:r>
                    </a:p>
                    <a:p>
                      <a:r>
                        <a:rPr lang="en-US" sz="1200" b="1" i="1" dirty="0"/>
                        <a:t>+abstract MoveForward(): void</a:t>
                      </a:r>
                    </a:p>
                    <a:p>
                      <a:r>
                        <a:rPr lang="en-US" sz="1200" b="1" i="1" dirty="0"/>
                        <a:t>+abstract MoveBackward(): void</a:t>
                      </a:r>
                    </a:p>
                    <a:p>
                      <a:r>
                        <a:rPr lang="en-US" sz="1200" b="1" i="1" dirty="0"/>
                        <a:t>+abstract Ascend(): void</a:t>
                      </a:r>
                    </a:p>
                    <a:p>
                      <a:r>
                        <a:rPr lang="en-US" sz="1200" b="1" i="1" dirty="0"/>
                        <a:t>+abstract Descend(): void</a:t>
                      </a:r>
                    </a:p>
                    <a:p>
                      <a:r>
                        <a:rPr lang="en-US" sz="1200" b="1" i="1" dirty="0"/>
                        <a:t>+abstract Land(): void</a:t>
                      </a:r>
                    </a:p>
                    <a:p>
                      <a:r>
                        <a:rPr lang="en-US" sz="1200" b="1" i="1" dirty="0"/>
                        <a:t>+abstract Takeoff():</a:t>
                      </a:r>
                      <a:r>
                        <a:rPr lang="en-US" sz="1200" b="1" i="1" baseline="0" dirty="0"/>
                        <a:t> void</a:t>
                      </a:r>
                      <a:endParaRPr lang="en-US" sz="1200" b="1" i="1" dirty="0"/>
                    </a:p>
                  </a:txBody>
                  <a:tcPr/>
                </a:tc>
                <a:extLst>
                  <a:ext uri="{0D108BD9-81ED-4DB2-BD59-A6C34878D82A}">
                    <a16:rowId xmlns:a16="http://schemas.microsoft.com/office/drawing/2014/main" val="2159287020"/>
                  </a:ext>
                </a:extLst>
              </a:tr>
            </a:tbl>
          </a:graphicData>
        </a:graphic>
      </p:graphicFrame>
      <p:graphicFrame>
        <p:nvGraphicFramePr>
          <p:cNvPr id="51" name="Table 50"/>
          <p:cNvGraphicFramePr>
            <a:graphicFrameLocks noGrp="1"/>
          </p:cNvGraphicFramePr>
          <p:nvPr>
            <p:extLst>
              <p:ext uri="{D42A27DB-BD31-4B8C-83A1-F6EECF244321}">
                <p14:modId xmlns:p14="http://schemas.microsoft.com/office/powerpoint/2010/main" val="2890676281"/>
              </p:ext>
            </p:extLst>
          </p:nvPr>
        </p:nvGraphicFramePr>
        <p:xfrm>
          <a:off x="8420379" y="3191969"/>
          <a:ext cx="2770360" cy="640080"/>
        </p:xfrm>
        <a:graphic>
          <a:graphicData uri="http://schemas.openxmlformats.org/drawingml/2006/table">
            <a:tbl>
              <a:tblPr firstRow="1" bandRow="1">
                <a:tableStyleId>{073A0DAA-6AF3-43AB-8588-CEC1D06C72B9}</a:tableStyleId>
              </a:tblPr>
              <a:tblGrid>
                <a:gridCol w="2770360">
                  <a:extLst>
                    <a:ext uri="{9D8B030D-6E8A-4147-A177-3AD203B41FA5}">
                      <a16:colId xmlns:a16="http://schemas.microsoft.com/office/drawing/2014/main" val="3845927606"/>
                    </a:ext>
                  </a:extLst>
                </a:gridCol>
              </a:tblGrid>
              <a:tr h="226466">
                <a:tc>
                  <a:txBody>
                    <a:bodyPr/>
                    <a:lstStyle/>
                    <a:p>
                      <a:pPr algn="ctr"/>
                      <a:r>
                        <a:rPr lang="en-US" i="1" dirty="0">
                          <a:solidFill>
                            <a:srgbClr val="FFC000"/>
                          </a:solidFill>
                        </a:rPr>
                        <a:t>&lt;&lt;Scanning&gt;&gt;</a:t>
                      </a:r>
                    </a:p>
                  </a:txBody>
                  <a:tcPr/>
                </a:tc>
                <a:extLst>
                  <a:ext uri="{0D108BD9-81ED-4DB2-BD59-A6C34878D82A}">
                    <a16:rowId xmlns:a16="http://schemas.microsoft.com/office/drawing/2014/main" val="4166106631"/>
                  </a:ext>
                </a:extLst>
              </a:tr>
              <a:tr h="221058">
                <a:tc>
                  <a:txBody>
                    <a:bodyPr/>
                    <a:lstStyle/>
                    <a:p>
                      <a:r>
                        <a:rPr lang="en-US" sz="1200" b="1" i="1" dirty="0"/>
                        <a:t>+abstract scanTarget(): void</a:t>
                      </a:r>
                    </a:p>
                  </a:txBody>
                  <a:tcPr/>
                </a:tc>
                <a:extLst>
                  <a:ext uri="{0D108BD9-81ED-4DB2-BD59-A6C34878D82A}">
                    <a16:rowId xmlns:a16="http://schemas.microsoft.com/office/drawing/2014/main" val="2159287020"/>
                  </a:ext>
                </a:extLst>
              </a:tr>
            </a:tbl>
          </a:graphicData>
        </a:graphic>
      </p:graphicFrame>
      <p:graphicFrame>
        <p:nvGraphicFramePr>
          <p:cNvPr id="52" name="Table 51"/>
          <p:cNvGraphicFramePr>
            <a:graphicFrameLocks noGrp="1"/>
          </p:cNvGraphicFramePr>
          <p:nvPr>
            <p:extLst>
              <p:ext uri="{D42A27DB-BD31-4B8C-83A1-F6EECF244321}">
                <p14:modId xmlns:p14="http://schemas.microsoft.com/office/powerpoint/2010/main" val="2148585825"/>
              </p:ext>
            </p:extLst>
          </p:nvPr>
        </p:nvGraphicFramePr>
        <p:xfrm>
          <a:off x="9189266" y="3980529"/>
          <a:ext cx="2903147" cy="640080"/>
        </p:xfrm>
        <a:graphic>
          <a:graphicData uri="http://schemas.openxmlformats.org/drawingml/2006/table">
            <a:tbl>
              <a:tblPr firstRow="1" bandRow="1">
                <a:tableStyleId>{073A0DAA-6AF3-43AB-8588-CEC1D06C72B9}</a:tableStyleId>
              </a:tblPr>
              <a:tblGrid>
                <a:gridCol w="2903147">
                  <a:extLst>
                    <a:ext uri="{9D8B030D-6E8A-4147-A177-3AD203B41FA5}">
                      <a16:colId xmlns:a16="http://schemas.microsoft.com/office/drawing/2014/main" val="3845927606"/>
                    </a:ext>
                  </a:extLst>
                </a:gridCol>
              </a:tblGrid>
              <a:tr h="226466">
                <a:tc>
                  <a:txBody>
                    <a:bodyPr/>
                    <a:lstStyle/>
                    <a:p>
                      <a:pPr algn="ctr"/>
                      <a:r>
                        <a:rPr lang="en-US" i="1" dirty="0">
                          <a:solidFill>
                            <a:srgbClr val="FFC000"/>
                          </a:solidFill>
                        </a:rPr>
                        <a:t>&lt;&lt;Bombing&gt;&gt;</a:t>
                      </a:r>
                    </a:p>
                  </a:txBody>
                  <a:tcPr/>
                </a:tc>
                <a:extLst>
                  <a:ext uri="{0D108BD9-81ED-4DB2-BD59-A6C34878D82A}">
                    <a16:rowId xmlns:a16="http://schemas.microsoft.com/office/drawing/2014/main" val="4166106631"/>
                  </a:ext>
                </a:extLst>
              </a:tr>
              <a:tr h="221058">
                <a:tc>
                  <a:txBody>
                    <a:bodyPr/>
                    <a:lstStyle/>
                    <a:p>
                      <a:r>
                        <a:rPr lang="en-US" sz="1200" b="1" i="1" dirty="0"/>
                        <a:t>+abstract bombTarget(): boolean</a:t>
                      </a:r>
                    </a:p>
                  </a:txBody>
                  <a:tcPr/>
                </a:tc>
                <a:extLst>
                  <a:ext uri="{0D108BD9-81ED-4DB2-BD59-A6C34878D82A}">
                    <a16:rowId xmlns:a16="http://schemas.microsoft.com/office/drawing/2014/main" val="2159287020"/>
                  </a:ext>
                </a:extLst>
              </a:tr>
            </a:tbl>
          </a:graphicData>
        </a:graphic>
      </p:graphicFrame>
      <p:cxnSp>
        <p:nvCxnSpPr>
          <p:cNvPr id="57" name="Straight Arrow Connector 56"/>
          <p:cNvCxnSpPr>
            <a:endCxn id="48" idx="1"/>
          </p:cNvCxnSpPr>
          <p:nvPr/>
        </p:nvCxnSpPr>
        <p:spPr>
          <a:xfrm flipV="1">
            <a:off x="7215610" y="2120702"/>
            <a:ext cx="1204769" cy="577978"/>
          </a:xfrm>
          <a:prstGeom prst="straightConnector1">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endCxn id="51" idx="1"/>
          </p:cNvCxnSpPr>
          <p:nvPr/>
        </p:nvCxnSpPr>
        <p:spPr>
          <a:xfrm>
            <a:off x="7215610" y="2698680"/>
            <a:ext cx="1204769" cy="813329"/>
          </a:xfrm>
          <a:prstGeom prst="straightConnector1">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stCxn id="46" idx="3"/>
            <a:endCxn id="52" idx="2"/>
          </p:cNvCxnSpPr>
          <p:nvPr/>
        </p:nvCxnSpPr>
        <p:spPr>
          <a:xfrm flipV="1">
            <a:off x="9414929" y="4620609"/>
            <a:ext cx="1225910" cy="1398400"/>
          </a:xfrm>
          <a:prstGeom prst="straightConnector1">
            <a:avLst/>
          </a:prstGeom>
          <a:ln w="28575">
            <a:solidFill>
              <a:schemeClr val="tx1"/>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8653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7F1E4F-1CFF-5643-939E-02111984F565}" type="slidenum">
              <a:rPr lang="en-US" smtClean="0"/>
              <a:t>5</a:t>
            </a:fld>
            <a:endParaRPr lang="en-US" dirty="0"/>
          </a:p>
        </p:txBody>
      </p:sp>
      <p:pic>
        <p:nvPicPr>
          <p:cNvPr id="3" name="Picture 2"/>
          <p:cNvPicPr>
            <a:picLocks noChangeAspect="1"/>
          </p:cNvPicPr>
          <p:nvPr/>
        </p:nvPicPr>
        <p:blipFill>
          <a:blip r:embed="rId2" cstate="print">
            <a:extLst>
              <a:ext uri="{BEBA8EAE-BF5A-486C-A8C5-ECC9F3942E4B}">
                <a14:imgProps xmlns:a14="http://schemas.microsoft.com/office/drawing/2010/main">
                  <a14:imgLayer r:embed="rId3">
                    <a14:imgEffect>
                      <a14:backgroundRemoval t="1042" b="100000" l="17773" r="84375"/>
                    </a14:imgEffect>
                  </a14:imgLayer>
                </a14:imgProps>
              </a:ext>
              <a:ext uri="{28A0092B-C50C-407E-A947-70E740481C1C}">
                <a14:useLocalDpi xmlns:a14="http://schemas.microsoft.com/office/drawing/2010/main" val="0"/>
              </a:ext>
            </a:extLst>
          </a:blip>
          <a:stretch>
            <a:fillRect/>
          </a:stretch>
        </p:blipFill>
        <p:spPr>
          <a:xfrm>
            <a:off x="484781" y="1063416"/>
            <a:ext cx="3278909" cy="2459182"/>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139236752"/>
              </p:ext>
            </p:extLst>
          </p:nvPr>
        </p:nvGraphicFramePr>
        <p:xfrm>
          <a:off x="571013" y="3651320"/>
          <a:ext cx="3473334" cy="1925320"/>
        </p:xfrm>
        <a:graphic>
          <a:graphicData uri="http://schemas.openxmlformats.org/drawingml/2006/table">
            <a:tbl>
              <a:tblPr firstRow="1" bandRow="1">
                <a:tableStyleId>{073A0DAA-6AF3-43AB-8588-CEC1D06C72B9}</a:tableStyleId>
              </a:tblPr>
              <a:tblGrid>
                <a:gridCol w="3473334">
                  <a:extLst>
                    <a:ext uri="{9D8B030D-6E8A-4147-A177-3AD203B41FA5}">
                      <a16:colId xmlns:a16="http://schemas.microsoft.com/office/drawing/2014/main" val="744941827"/>
                    </a:ext>
                  </a:extLst>
                </a:gridCol>
              </a:tblGrid>
              <a:tr h="370840">
                <a:tc>
                  <a:txBody>
                    <a:bodyPr/>
                    <a:lstStyle/>
                    <a:p>
                      <a:pPr algn="ctr"/>
                      <a:r>
                        <a:rPr lang="en-US" dirty="0">
                          <a:solidFill>
                            <a:srgbClr val="FFC000"/>
                          </a:solidFill>
                        </a:rPr>
                        <a:t>General Specifications</a:t>
                      </a:r>
                    </a:p>
                  </a:txBody>
                  <a:tcPr/>
                </a:tc>
                <a:extLst>
                  <a:ext uri="{0D108BD9-81ED-4DB2-BD59-A6C34878D82A}">
                    <a16:rowId xmlns:a16="http://schemas.microsoft.com/office/drawing/2014/main" val="3302530477"/>
                  </a:ext>
                </a:extLst>
              </a:tr>
              <a:tr h="370840">
                <a:tc>
                  <a:txBody>
                    <a:bodyPr/>
                    <a:lstStyle/>
                    <a:p>
                      <a:pPr marL="0" indent="0">
                        <a:buFontTx/>
                        <a:buNone/>
                      </a:pPr>
                      <a:r>
                        <a:rPr lang="en-US" sz="1200" b="1" dirty="0"/>
                        <a:t>Manufacturer… Sienar Fleet Systems</a:t>
                      </a:r>
                      <a:endParaRPr lang="en-US" sz="1200" b="1" dirty="0">
                        <a:solidFill>
                          <a:srgbClr val="FF0000"/>
                        </a:solidFill>
                      </a:endParaRPr>
                    </a:p>
                    <a:p>
                      <a:pPr marL="0" indent="0" algn="l" rtl="0" eaLnBrk="1" latinLnBrk="0" hangingPunct="1">
                        <a:buFontTx/>
                        <a:buNone/>
                      </a:pPr>
                      <a:r>
                        <a:rPr lang="en-US" sz="1200" b="1" dirty="0"/>
                        <a:t>Model… Tie Standard</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FighterClass… Superiority</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Length… 6.3 meters</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Width… 6.4 meters</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Height… 7.5 meters</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FuelCapacity… 200 kilograms</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MaxSpeed… 1200 kilometers per hour</a:t>
                      </a:r>
                      <a:endParaRPr kumimoji="0" lang="en-US" sz="1200" b="1" kern="1200" dirty="0">
                        <a:solidFill>
                          <a:srgbClr val="FF0000"/>
                        </a:solidFill>
                        <a:latin typeface="+mn-lt"/>
                        <a:ea typeface="+mn-ea"/>
                        <a:cs typeface="+mn-cs"/>
                      </a:endParaRPr>
                    </a:p>
                  </a:txBody>
                  <a:tcPr/>
                </a:tc>
                <a:extLst>
                  <a:ext uri="{0D108BD9-81ED-4DB2-BD59-A6C34878D82A}">
                    <a16:rowId xmlns:a16="http://schemas.microsoft.com/office/drawing/2014/main" val="2472398356"/>
                  </a:ext>
                </a:extLst>
              </a:tr>
            </a:tbl>
          </a:graphicData>
        </a:graphic>
      </p:graphicFrame>
      <p:pic>
        <p:nvPicPr>
          <p:cNvPr id="7" name="Picture 6"/>
          <p:cNvPicPr>
            <a:picLocks noChangeAspect="1"/>
          </p:cNvPicPr>
          <p:nvPr/>
        </p:nvPicPr>
        <p:blipFill>
          <a:blip r:embed="rId4">
            <a:extLst>
              <a:ext uri="{BEBA8EAE-BF5A-486C-A8C5-ECC9F3942E4B}">
                <a14:imgProps xmlns:a14="http://schemas.microsoft.com/office/drawing/2010/main">
                  <a14:imgLayer r:embed="rId5">
                    <a14:imgEffect>
                      <a14:backgroundRemoval t="2594" b="98271" l="969" r="99419"/>
                    </a14:imgEffect>
                  </a14:imgLayer>
                </a14:imgProps>
              </a:ext>
              <a:ext uri="{28A0092B-C50C-407E-A947-70E740481C1C}">
                <a14:useLocalDpi xmlns:a14="http://schemas.microsoft.com/office/drawing/2010/main" val="0"/>
              </a:ext>
            </a:extLst>
          </a:blip>
          <a:stretch>
            <a:fillRect/>
          </a:stretch>
        </p:blipFill>
        <p:spPr>
          <a:xfrm>
            <a:off x="6319319" y="1063416"/>
            <a:ext cx="3440135" cy="2313424"/>
          </a:xfrm>
          <a:prstGeom prst="rect">
            <a:avLst/>
          </a:prstGeom>
        </p:spPr>
      </p:pic>
      <p:graphicFrame>
        <p:nvGraphicFramePr>
          <p:cNvPr id="8" name="Table 7"/>
          <p:cNvGraphicFramePr>
            <a:graphicFrameLocks noGrp="1"/>
          </p:cNvGraphicFramePr>
          <p:nvPr>
            <p:extLst>
              <p:ext uri="{D42A27DB-BD31-4B8C-83A1-F6EECF244321}">
                <p14:modId xmlns:p14="http://schemas.microsoft.com/office/powerpoint/2010/main" val="1177325263"/>
              </p:ext>
            </p:extLst>
          </p:nvPr>
        </p:nvGraphicFramePr>
        <p:xfrm>
          <a:off x="6939164" y="3651320"/>
          <a:ext cx="3200400" cy="1925320"/>
        </p:xfrm>
        <a:graphic>
          <a:graphicData uri="http://schemas.openxmlformats.org/drawingml/2006/table">
            <a:tbl>
              <a:tblPr firstRow="1" bandRow="1">
                <a:tableStyleId>{073A0DAA-6AF3-43AB-8588-CEC1D06C72B9}</a:tableStyleId>
              </a:tblPr>
              <a:tblGrid>
                <a:gridCol w="3200400">
                  <a:extLst>
                    <a:ext uri="{9D8B030D-6E8A-4147-A177-3AD203B41FA5}">
                      <a16:colId xmlns:a16="http://schemas.microsoft.com/office/drawing/2014/main" val="744941827"/>
                    </a:ext>
                  </a:extLst>
                </a:gridCol>
              </a:tblGrid>
              <a:tr h="370840">
                <a:tc>
                  <a:txBody>
                    <a:bodyPr/>
                    <a:lstStyle/>
                    <a:p>
                      <a:pPr algn="ctr"/>
                      <a:r>
                        <a:rPr lang="en-US" dirty="0">
                          <a:solidFill>
                            <a:srgbClr val="FFC000"/>
                          </a:solidFill>
                        </a:rPr>
                        <a:t>General Specifications</a:t>
                      </a:r>
                    </a:p>
                  </a:txBody>
                  <a:tcPr/>
                </a:tc>
                <a:extLst>
                  <a:ext uri="{0D108BD9-81ED-4DB2-BD59-A6C34878D82A}">
                    <a16:rowId xmlns:a16="http://schemas.microsoft.com/office/drawing/2014/main" val="3302530477"/>
                  </a:ext>
                </a:extLst>
              </a:tr>
              <a:tr h="370840">
                <a:tc>
                  <a:txBody>
                    <a:bodyPr/>
                    <a:lstStyle/>
                    <a:p>
                      <a:pPr marL="0" indent="0">
                        <a:buFontTx/>
                        <a:buNone/>
                      </a:pPr>
                      <a:r>
                        <a:rPr lang="en-US" sz="1200" b="1" dirty="0"/>
                        <a:t>Manufacturer… Sienar Fleet Systems</a:t>
                      </a:r>
                      <a:endParaRPr lang="en-US" sz="1200" b="1" dirty="0">
                        <a:solidFill>
                          <a:srgbClr val="FF0000"/>
                        </a:solidFill>
                      </a:endParaRPr>
                    </a:p>
                    <a:p>
                      <a:pPr marL="0" indent="0" algn="l" rtl="0" eaLnBrk="1" latinLnBrk="0" hangingPunct="1">
                        <a:buFontTx/>
                        <a:buNone/>
                      </a:pPr>
                      <a:r>
                        <a:rPr lang="en-US" sz="1200" b="1" dirty="0"/>
                        <a:t>Model… Tie Heavy Fighter</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FighterClass… Close</a:t>
                      </a:r>
                      <a:r>
                        <a:rPr lang="en-US" sz="1200" b="1" baseline="0" dirty="0"/>
                        <a:t> Support</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Length… 7.8 meters</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Width… 8.6 meters</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Height… 5.0 meters</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FuelCapacity… 375 kilograms</a:t>
                      </a:r>
                      <a:endParaRPr kumimoji="0" lang="en-US" sz="1200" b="1" kern="1200" dirty="0">
                        <a:solidFill>
                          <a:srgbClr val="FF0000"/>
                        </a:solidFill>
                        <a:latin typeface="+mn-lt"/>
                        <a:ea typeface="+mn-ea"/>
                        <a:cs typeface="+mn-cs"/>
                      </a:endParaRPr>
                    </a:p>
                    <a:p>
                      <a:pPr marL="0" indent="0" algn="l" rtl="0" eaLnBrk="1" latinLnBrk="0" hangingPunct="1">
                        <a:buFontTx/>
                        <a:buNone/>
                      </a:pPr>
                      <a:r>
                        <a:rPr lang="en-US" sz="1200" b="1" dirty="0"/>
                        <a:t>MaxSpeed… 850 kilometers per hour</a:t>
                      </a:r>
                      <a:endParaRPr kumimoji="0" lang="en-US" sz="1200" b="1" kern="1200" dirty="0">
                        <a:solidFill>
                          <a:srgbClr val="FF0000"/>
                        </a:solidFill>
                        <a:latin typeface="+mn-lt"/>
                        <a:ea typeface="+mn-ea"/>
                        <a:cs typeface="+mn-cs"/>
                      </a:endParaRPr>
                    </a:p>
                  </a:txBody>
                  <a:tcPr/>
                </a:tc>
                <a:extLst>
                  <a:ext uri="{0D108BD9-81ED-4DB2-BD59-A6C34878D82A}">
                    <a16:rowId xmlns:a16="http://schemas.microsoft.com/office/drawing/2014/main" val="2472398356"/>
                  </a:ext>
                </a:extLst>
              </a:tr>
            </a:tbl>
          </a:graphicData>
        </a:graphic>
      </p:graphicFrame>
      <p:sp>
        <p:nvSpPr>
          <p:cNvPr id="9" name="Rectangle 8"/>
          <p:cNvSpPr/>
          <p:nvPr/>
        </p:nvSpPr>
        <p:spPr>
          <a:xfrm>
            <a:off x="3348995" y="1744367"/>
            <a:ext cx="1629294" cy="548640"/>
          </a:xfrm>
          <a:prstGeom prst="rect">
            <a:avLst/>
          </a:prstGeom>
          <a:ln>
            <a:solidFill>
              <a:srgbClr val="FFC000"/>
            </a:solidFill>
          </a:ln>
        </p:spPr>
        <p:style>
          <a:lnRef idx="0">
            <a:schemeClr val="dk1"/>
          </a:lnRef>
          <a:fillRef idx="3">
            <a:schemeClr val="dk1"/>
          </a:fillRef>
          <a:effectRef idx="3">
            <a:schemeClr val="dk1"/>
          </a:effectRef>
          <a:fontRef idx="minor">
            <a:schemeClr val="lt1"/>
          </a:fontRef>
        </p:style>
        <p:txBody>
          <a:bodyPr rtlCol="0" anchor="ctr"/>
          <a:lstStyle/>
          <a:p>
            <a:pPr algn="ctr"/>
            <a:r>
              <a:rPr lang="en-US" dirty="0"/>
              <a:t>TieFighter_S</a:t>
            </a:r>
          </a:p>
        </p:txBody>
      </p:sp>
      <p:sp>
        <p:nvSpPr>
          <p:cNvPr id="11" name="Rectangle 10"/>
          <p:cNvSpPr/>
          <p:nvPr/>
        </p:nvSpPr>
        <p:spPr>
          <a:xfrm>
            <a:off x="10139564" y="1744367"/>
            <a:ext cx="1629294" cy="548640"/>
          </a:xfrm>
          <a:prstGeom prst="rect">
            <a:avLst/>
          </a:prstGeom>
          <a:ln>
            <a:solidFill>
              <a:srgbClr val="FFC000"/>
            </a:solidFill>
          </a:ln>
        </p:spPr>
        <p:style>
          <a:lnRef idx="0">
            <a:schemeClr val="dk1"/>
          </a:lnRef>
          <a:fillRef idx="3">
            <a:schemeClr val="dk1"/>
          </a:fillRef>
          <a:effectRef idx="3">
            <a:schemeClr val="dk1"/>
          </a:effectRef>
          <a:fontRef idx="minor">
            <a:schemeClr val="lt1"/>
          </a:fontRef>
        </p:style>
        <p:txBody>
          <a:bodyPr rtlCol="0" anchor="ctr"/>
          <a:lstStyle/>
          <a:p>
            <a:pPr algn="ctr"/>
            <a:r>
              <a:rPr lang="en-US" dirty="0"/>
              <a:t>TieFighter_H</a:t>
            </a:r>
          </a:p>
        </p:txBody>
      </p:sp>
      <p:sp>
        <p:nvSpPr>
          <p:cNvPr id="12" name="Title 1"/>
          <p:cNvSpPr txBox="1">
            <a:spLocks/>
          </p:cNvSpPr>
          <p:nvPr/>
        </p:nvSpPr>
        <p:spPr>
          <a:xfrm>
            <a:off x="215927" y="214305"/>
            <a:ext cx="2934679" cy="719377"/>
          </a:xfrm>
          <a:prstGeom prst="rect">
            <a:avLst/>
          </a:prstGeom>
        </p:spPr>
        <p:txBody>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FFC000"/>
                </a:solidFill>
              </a:rPr>
              <a:t>TieFighters</a:t>
            </a:r>
          </a:p>
        </p:txBody>
      </p:sp>
      <p:sp>
        <p:nvSpPr>
          <p:cNvPr id="14" name="TextBox 13"/>
          <p:cNvSpPr txBox="1"/>
          <p:nvPr/>
        </p:nvSpPr>
        <p:spPr>
          <a:xfrm>
            <a:off x="533137" y="5640309"/>
            <a:ext cx="4799354" cy="461665"/>
          </a:xfrm>
          <a:prstGeom prst="rect">
            <a:avLst/>
          </a:prstGeom>
          <a:noFill/>
        </p:spPr>
        <p:txBody>
          <a:bodyPr wrap="square" rtlCol="0">
            <a:spAutoFit/>
          </a:bodyPr>
          <a:lstStyle/>
          <a:p>
            <a:r>
              <a:rPr lang="en-US" sz="1200" b="1" dirty="0">
                <a:solidFill>
                  <a:srgbClr val="FFC000"/>
                </a:solidFill>
              </a:rPr>
              <a:t>Each TieFighter_S is equipped with two laser cannons</a:t>
            </a:r>
          </a:p>
          <a:p>
            <a:r>
              <a:rPr lang="en-US" sz="1200" b="1" dirty="0">
                <a:solidFill>
                  <a:srgbClr val="FFC000"/>
                </a:solidFill>
              </a:rPr>
              <a:t>“L1” is the model of all laser cannons assigned to TieFighter_Ss</a:t>
            </a:r>
          </a:p>
        </p:txBody>
      </p:sp>
      <p:sp>
        <p:nvSpPr>
          <p:cNvPr id="15" name="TextBox 14"/>
          <p:cNvSpPr txBox="1"/>
          <p:nvPr/>
        </p:nvSpPr>
        <p:spPr>
          <a:xfrm>
            <a:off x="6939163" y="5640309"/>
            <a:ext cx="5020465" cy="830997"/>
          </a:xfrm>
          <a:prstGeom prst="rect">
            <a:avLst/>
          </a:prstGeom>
          <a:noFill/>
        </p:spPr>
        <p:txBody>
          <a:bodyPr wrap="square" rtlCol="0">
            <a:spAutoFit/>
          </a:bodyPr>
          <a:lstStyle/>
          <a:p>
            <a:r>
              <a:rPr lang="en-US" sz="1200" b="1" dirty="0">
                <a:solidFill>
                  <a:srgbClr val="FFC000"/>
                </a:solidFill>
              </a:rPr>
              <a:t>Each TieFighter_H is equipped with two laser cannons and 8 proton bombs</a:t>
            </a:r>
          </a:p>
          <a:p>
            <a:r>
              <a:rPr lang="en-US" sz="1200" b="1" dirty="0">
                <a:solidFill>
                  <a:srgbClr val="FFC000"/>
                </a:solidFill>
              </a:rPr>
              <a:t>“L2” is the model of all laser cannons assigned to TieFighter_Hs</a:t>
            </a:r>
          </a:p>
          <a:p>
            <a:r>
              <a:rPr lang="en-US" sz="1200" b="1" dirty="0">
                <a:solidFill>
                  <a:srgbClr val="FFC000"/>
                </a:solidFill>
              </a:rPr>
              <a:t>“P1” is the model of all Proton Bombs assigned to TieFighter_Hs</a:t>
            </a:r>
          </a:p>
        </p:txBody>
      </p:sp>
      <p:sp>
        <p:nvSpPr>
          <p:cNvPr id="16" name="TextBox 15"/>
          <p:cNvSpPr txBox="1"/>
          <p:nvPr/>
        </p:nvSpPr>
        <p:spPr>
          <a:xfrm>
            <a:off x="4526734" y="3929204"/>
            <a:ext cx="2027976" cy="1169551"/>
          </a:xfrm>
          <a:prstGeom prst="rect">
            <a:avLst/>
          </a:prstGeom>
          <a:solidFill>
            <a:schemeClr val="bg1"/>
          </a:solidFill>
          <a:ln>
            <a:solidFill>
              <a:srgbClr val="FFC000"/>
            </a:solidFill>
          </a:ln>
        </p:spPr>
        <p:txBody>
          <a:bodyPr wrap="square" rtlCol="0">
            <a:spAutoFit/>
          </a:bodyPr>
          <a:lstStyle/>
          <a:p>
            <a:r>
              <a:rPr lang="en-US" sz="1400" b="1" dirty="0">
                <a:solidFill>
                  <a:srgbClr val="FFC000"/>
                </a:solidFill>
              </a:rPr>
              <a:t>All TieFighters are currently located aboard the Death Star at coordinate </a:t>
            </a:r>
            <a:r>
              <a:rPr lang="en-US" sz="1400" b="1" dirty="0">
                <a:solidFill>
                  <a:srgbClr val="FF0000"/>
                </a:solidFill>
              </a:rPr>
              <a:t>10,12,0</a:t>
            </a:r>
          </a:p>
        </p:txBody>
      </p:sp>
    </p:spTree>
    <p:extLst>
      <p:ext uri="{BB962C8B-B14F-4D97-AF65-F5344CB8AC3E}">
        <p14:creationId xmlns:p14="http://schemas.microsoft.com/office/powerpoint/2010/main" val="1669031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57F1E4F-1CFF-5643-939E-02111984F565}" type="slidenum">
              <a:rPr lang="en-US" smtClean="0"/>
              <a:t>6</a:t>
            </a:fld>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433746139"/>
              </p:ext>
            </p:extLst>
          </p:nvPr>
        </p:nvGraphicFramePr>
        <p:xfrm>
          <a:off x="187035" y="1427066"/>
          <a:ext cx="8920752" cy="1405671"/>
        </p:xfrm>
        <a:graphic>
          <a:graphicData uri="http://schemas.openxmlformats.org/drawingml/2006/table">
            <a:tbl>
              <a:tblPr firstRow="1" bandRow="1">
                <a:tableStyleId>{073A0DAA-6AF3-43AB-8588-CEC1D06C72B9}</a:tableStyleId>
              </a:tblPr>
              <a:tblGrid>
                <a:gridCol w="1404050">
                  <a:extLst>
                    <a:ext uri="{9D8B030D-6E8A-4147-A177-3AD203B41FA5}">
                      <a16:colId xmlns:a16="http://schemas.microsoft.com/office/drawing/2014/main" val="2117103929"/>
                    </a:ext>
                  </a:extLst>
                </a:gridCol>
                <a:gridCol w="1776108">
                  <a:extLst>
                    <a:ext uri="{9D8B030D-6E8A-4147-A177-3AD203B41FA5}">
                      <a16:colId xmlns:a16="http://schemas.microsoft.com/office/drawing/2014/main" val="808608923"/>
                    </a:ext>
                  </a:extLst>
                </a:gridCol>
                <a:gridCol w="5740594">
                  <a:extLst>
                    <a:ext uri="{9D8B030D-6E8A-4147-A177-3AD203B41FA5}">
                      <a16:colId xmlns:a16="http://schemas.microsoft.com/office/drawing/2014/main" val="1743060493"/>
                    </a:ext>
                  </a:extLst>
                </a:gridCol>
              </a:tblGrid>
              <a:tr h="231715">
                <a:tc gridSpan="3">
                  <a:txBody>
                    <a:bodyPr/>
                    <a:lstStyle/>
                    <a:p>
                      <a:pPr algn="ctr"/>
                      <a:r>
                        <a:rPr lang="en-US" sz="1200" dirty="0">
                          <a:solidFill>
                            <a:srgbClr val="FFC000"/>
                          </a:solidFill>
                        </a:rPr>
                        <a:t>TieFighter Classes Method Specifications</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089372141"/>
                  </a:ext>
                </a:extLst>
              </a:tr>
              <a:tr h="231715">
                <a:tc>
                  <a:txBody>
                    <a:bodyPr/>
                    <a:lstStyle/>
                    <a:p>
                      <a:pPr algn="ctr"/>
                      <a:r>
                        <a:rPr lang="en-US" sz="1200" b="1" dirty="0"/>
                        <a:t>Class</a:t>
                      </a:r>
                    </a:p>
                  </a:txBody>
                  <a:tcPr/>
                </a:tc>
                <a:tc>
                  <a:txBody>
                    <a:bodyPr/>
                    <a:lstStyle/>
                    <a:p>
                      <a:pPr algn="ctr"/>
                      <a:r>
                        <a:rPr lang="en-US" sz="1200" b="1" dirty="0"/>
                        <a:t>Method</a:t>
                      </a:r>
                    </a:p>
                  </a:txBody>
                  <a:tcPr/>
                </a:tc>
                <a:tc>
                  <a:txBody>
                    <a:bodyPr/>
                    <a:lstStyle/>
                    <a:p>
                      <a:pPr algn="ctr"/>
                      <a:r>
                        <a:rPr lang="en-US" sz="1200" b="1" dirty="0"/>
                        <a:t>Specification</a:t>
                      </a:r>
                    </a:p>
                  </a:txBody>
                  <a:tcPr/>
                </a:tc>
                <a:extLst>
                  <a:ext uri="{0D108BD9-81ED-4DB2-BD59-A6C34878D82A}">
                    <a16:rowId xmlns:a16="http://schemas.microsoft.com/office/drawing/2014/main" val="2421153564"/>
                  </a:ext>
                </a:extLst>
              </a:tr>
              <a:tr h="285677">
                <a:tc>
                  <a:txBody>
                    <a:bodyPr/>
                    <a:lstStyle/>
                    <a:p>
                      <a:pPr algn="l"/>
                      <a:r>
                        <a:rPr lang="en-US" sz="1200" b="1" dirty="0"/>
                        <a:t>TieFighter</a:t>
                      </a:r>
                    </a:p>
                  </a:txBody>
                  <a:tcPr/>
                </a:tc>
                <a:tc>
                  <a:txBody>
                    <a:bodyPr/>
                    <a:lstStyle/>
                    <a:p>
                      <a:r>
                        <a:rPr lang="en-US" sz="1200" b="1" dirty="0"/>
                        <a:t>displayFighterData</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a:t>Prints the</a:t>
                      </a:r>
                      <a:r>
                        <a:rPr lang="en-US" sz="1200" b="1" baseline="0" dirty="0"/>
                        <a:t> value of specified attributes to the console in the format shown </a:t>
                      </a:r>
                      <a:endParaRPr lang="en-US" sz="1200" b="1" dirty="0"/>
                    </a:p>
                  </a:txBody>
                  <a:tcPr/>
                </a:tc>
                <a:extLst>
                  <a:ext uri="{0D108BD9-81ED-4DB2-BD59-A6C34878D82A}">
                    <a16:rowId xmlns:a16="http://schemas.microsoft.com/office/drawing/2014/main" val="2871073029"/>
                  </a:ext>
                </a:extLst>
              </a:tr>
              <a:tr h="285677">
                <a:tc>
                  <a:txBody>
                    <a:bodyPr/>
                    <a:lstStyle/>
                    <a:p>
                      <a:pPr algn="l"/>
                      <a:r>
                        <a:rPr lang="en-US" sz="1200" b="1" dirty="0"/>
                        <a:t>TieFighter_S</a:t>
                      </a:r>
                    </a:p>
                  </a:txBody>
                  <a:tcPr/>
                </a:tc>
                <a:tc>
                  <a:txBody>
                    <a:bodyPr/>
                    <a:lstStyle/>
                    <a:p>
                      <a:r>
                        <a:rPr lang="en-US" sz="1200" b="1" dirty="0"/>
                        <a:t>FiresCannons</a:t>
                      </a:r>
                    </a:p>
                  </a:txBody>
                  <a:tcPr/>
                </a:tc>
                <a:tc>
                  <a:txBody>
                    <a:bodyPr/>
                    <a:lstStyle/>
                    <a:p>
                      <a:pPr algn="l"/>
                      <a:r>
                        <a:rPr lang="en-US" sz="1200" b="1" dirty="0"/>
                        <a:t>Call the Fires</a:t>
                      </a:r>
                      <a:r>
                        <a:rPr lang="en-US" sz="1200" b="1" baseline="0" dirty="0"/>
                        <a:t> method of both Laser Cannons of the TieFighter_S</a:t>
                      </a:r>
                      <a:endParaRPr lang="en-US" sz="1200" b="1" dirty="0"/>
                    </a:p>
                  </a:txBody>
                  <a:tcPr/>
                </a:tc>
                <a:extLst>
                  <a:ext uri="{0D108BD9-81ED-4DB2-BD59-A6C34878D82A}">
                    <a16:rowId xmlns:a16="http://schemas.microsoft.com/office/drawing/2014/main" val="1612154196"/>
                  </a:ext>
                </a:extLst>
              </a:tr>
              <a:tr h="285677">
                <a:tc>
                  <a:txBody>
                    <a:bodyPr/>
                    <a:lstStyle/>
                    <a:p>
                      <a:pPr algn="l"/>
                      <a:r>
                        <a:rPr lang="en-US" sz="1200" b="1" dirty="0"/>
                        <a:t>TieFighter_H</a:t>
                      </a:r>
                    </a:p>
                  </a:txBody>
                  <a:tcPr/>
                </a:tc>
                <a:tc>
                  <a:txBody>
                    <a:bodyPr/>
                    <a:lstStyle/>
                    <a:p>
                      <a:r>
                        <a:rPr lang="en-US" sz="1200" b="1" dirty="0"/>
                        <a:t>FiresCannons</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a:t>Call the Fires</a:t>
                      </a:r>
                      <a:r>
                        <a:rPr lang="en-US" sz="1200" b="1" baseline="0" dirty="0"/>
                        <a:t> method of both Laser Cannons of the TieFighter_H</a:t>
                      </a:r>
                      <a:endParaRPr lang="en-US" sz="1200" b="1" dirty="0"/>
                    </a:p>
                  </a:txBody>
                  <a:tcPr/>
                </a:tc>
                <a:extLst>
                  <a:ext uri="{0D108BD9-81ED-4DB2-BD59-A6C34878D82A}">
                    <a16:rowId xmlns:a16="http://schemas.microsoft.com/office/drawing/2014/main" val="4257924821"/>
                  </a:ext>
                </a:extLst>
              </a:tr>
            </a:tbl>
          </a:graphicData>
        </a:graphic>
      </p:graphicFrame>
      <p:sp>
        <p:nvSpPr>
          <p:cNvPr id="17" name="Title 1"/>
          <p:cNvSpPr txBox="1">
            <a:spLocks/>
          </p:cNvSpPr>
          <p:nvPr/>
        </p:nvSpPr>
        <p:spPr>
          <a:xfrm>
            <a:off x="187036" y="149889"/>
            <a:ext cx="5444219" cy="719377"/>
          </a:xfrm>
          <a:prstGeom prst="rect">
            <a:avLst/>
          </a:prstGeom>
        </p:spPr>
        <p:txBody>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FFC000"/>
                </a:solidFill>
              </a:rPr>
              <a:t>TieFighter</a:t>
            </a:r>
            <a:r>
              <a:rPr lang="en-US" dirty="0">
                <a:solidFill>
                  <a:srgbClr val="FFC000"/>
                </a:solidFill>
              </a:rPr>
              <a:t> </a:t>
            </a:r>
            <a:r>
              <a:rPr lang="en-US" b="1" dirty="0">
                <a:solidFill>
                  <a:srgbClr val="FFC000"/>
                </a:solidFill>
              </a:rPr>
              <a:t>Methods</a:t>
            </a:r>
          </a:p>
        </p:txBody>
      </p:sp>
      <p:pic>
        <p:nvPicPr>
          <p:cNvPr id="12" name="Picture 11"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2768" y="3106627"/>
            <a:ext cx="3353268" cy="1133633"/>
          </a:xfrm>
          <a:prstGeom prst="rect">
            <a:avLst/>
          </a:prstGeom>
          <a:ln w="38100" cap="sq">
            <a:solidFill>
              <a:srgbClr val="FFC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828346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57F1E4F-1CFF-5643-939E-02111984F565}" type="slidenum">
              <a:rPr lang="en-US" smtClean="0"/>
              <a:t>7</a:t>
            </a:fld>
            <a:endParaRPr lang="en-US" dirty="0"/>
          </a:p>
        </p:txBody>
      </p:sp>
      <p:graphicFrame>
        <p:nvGraphicFramePr>
          <p:cNvPr id="13" name="Table 12"/>
          <p:cNvGraphicFramePr>
            <a:graphicFrameLocks noGrp="1"/>
          </p:cNvGraphicFramePr>
          <p:nvPr>
            <p:extLst>
              <p:ext uri="{D42A27DB-BD31-4B8C-83A1-F6EECF244321}">
                <p14:modId xmlns:p14="http://schemas.microsoft.com/office/powerpoint/2010/main" val="3500627840"/>
              </p:ext>
            </p:extLst>
          </p:nvPr>
        </p:nvGraphicFramePr>
        <p:xfrm>
          <a:off x="2909145" y="2868324"/>
          <a:ext cx="2483736" cy="1737360"/>
        </p:xfrm>
        <a:graphic>
          <a:graphicData uri="http://schemas.openxmlformats.org/drawingml/2006/table">
            <a:tbl>
              <a:tblPr firstRow="1" bandRow="1">
                <a:tableStyleId>{073A0DAA-6AF3-43AB-8588-CEC1D06C72B9}</a:tableStyleId>
              </a:tblPr>
              <a:tblGrid>
                <a:gridCol w="2483736">
                  <a:extLst>
                    <a:ext uri="{9D8B030D-6E8A-4147-A177-3AD203B41FA5}">
                      <a16:colId xmlns:a16="http://schemas.microsoft.com/office/drawing/2014/main" val="3845927606"/>
                    </a:ext>
                  </a:extLst>
                </a:gridCol>
              </a:tblGrid>
              <a:tr h="236501">
                <a:tc>
                  <a:txBody>
                    <a:bodyPr/>
                    <a:lstStyle/>
                    <a:p>
                      <a:pPr algn="ctr"/>
                      <a:r>
                        <a:rPr lang="en-US" i="0" dirty="0">
                          <a:solidFill>
                            <a:srgbClr val="FFC000"/>
                          </a:solidFill>
                        </a:rPr>
                        <a:t>LaserCannon</a:t>
                      </a:r>
                    </a:p>
                  </a:txBody>
                  <a:tcPr/>
                </a:tc>
                <a:extLst>
                  <a:ext uri="{0D108BD9-81ED-4DB2-BD59-A6C34878D82A}">
                    <a16:rowId xmlns:a16="http://schemas.microsoft.com/office/drawing/2014/main" val="4166106631"/>
                  </a:ext>
                </a:extLst>
              </a:tr>
              <a:tr h="602591">
                <a:tc>
                  <a:txBody>
                    <a:bodyPr/>
                    <a:lstStyle/>
                    <a:p>
                      <a:r>
                        <a:rPr lang="en-US" sz="1200" b="1" dirty="0"/>
                        <a:t>-Model: </a:t>
                      </a:r>
                      <a:r>
                        <a:rPr lang="en-US" sz="1200" b="1" dirty="0">
                          <a:solidFill>
                            <a:schemeClr val="bg1"/>
                          </a:solidFill>
                        </a:rPr>
                        <a:t>String</a:t>
                      </a:r>
                    </a:p>
                    <a:p>
                      <a:r>
                        <a:rPr lang="en-US" sz="1200" b="1" dirty="0"/>
                        <a:t>-MaxRange</a:t>
                      </a:r>
                      <a:r>
                        <a:rPr lang="en-US" sz="1200" b="1" baseline="0" dirty="0"/>
                        <a:t> = 1000</a:t>
                      </a:r>
                      <a:endParaRPr lang="en-US" sz="1200" b="1" dirty="0">
                        <a:solidFill>
                          <a:srgbClr val="FF0000"/>
                        </a:solidFill>
                      </a:endParaRPr>
                    </a:p>
                    <a:p>
                      <a:pPr marL="0" indent="0">
                        <a:buFontTx/>
                        <a:buNone/>
                      </a:pPr>
                      <a:r>
                        <a:rPr lang="en-US" sz="1200" b="1" dirty="0"/>
                        <a:t>-AmmoCapacity</a:t>
                      </a:r>
                      <a:r>
                        <a:rPr lang="en-US" sz="1200" b="1" baseline="0" dirty="0"/>
                        <a:t> = 500 </a:t>
                      </a:r>
                      <a:endParaRPr lang="en-US" sz="1200" b="1" dirty="0">
                        <a:solidFill>
                          <a:srgbClr val="FF0000"/>
                        </a:solidFill>
                      </a:endParaRPr>
                    </a:p>
                    <a:p>
                      <a:pPr marL="0" indent="0">
                        <a:buFontTx/>
                        <a:buNone/>
                      </a:pPr>
                      <a:r>
                        <a:rPr lang="en-US" sz="1200" b="1" dirty="0">
                          <a:solidFill>
                            <a:schemeClr val="bg1"/>
                          </a:solidFill>
                        </a:rPr>
                        <a:t>-CurrentAmmoCount: 500</a:t>
                      </a:r>
                    </a:p>
                  </a:txBody>
                  <a:tcPr/>
                </a:tc>
                <a:extLst>
                  <a:ext uri="{0D108BD9-81ED-4DB2-BD59-A6C34878D82A}">
                    <a16:rowId xmlns:a16="http://schemas.microsoft.com/office/drawing/2014/main" val="2159287020"/>
                  </a:ext>
                </a:extLst>
              </a:tr>
              <a:tr h="236501">
                <a:tc>
                  <a:txBody>
                    <a:bodyPr/>
                    <a:lstStyle/>
                    <a:p>
                      <a:r>
                        <a:rPr lang="en-US" sz="1200" b="1" dirty="0">
                          <a:solidFill>
                            <a:schemeClr val="bg1"/>
                          </a:solidFill>
                        </a:rPr>
                        <a:t>+LaserCannon(Model: String)</a:t>
                      </a:r>
                    </a:p>
                  </a:txBody>
                  <a:tcPr/>
                </a:tc>
                <a:extLst>
                  <a:ext uri="{0D108BD9-81ED-4DB2-BD59-A6C34878D82A}">
                    <a16:rowId xmlns:a16="http://schemas.microsoft.com/office/drawing/2014/main" val="2238717179"/>
                  </a:ext>
                </a:extLst>
              </a:tr>
              <a:tr h="236501">
                <a:tc>
                  <a:txBody>
                    <a:bodyPr/>
                    <a:lstStyle/>
                    <a:p>
                      <a:r>
                        <a:rPr lang="en-US" sz="1200" b="1" dirty="0"/>
                        <a:t>+ Fire(): </a:t>
                      </a:r>
                      <a:r>
                        <a:rPr lang="en-US" sz="1200" b="1" dirty="0">
                          <a:solidFill>
                            <a:schemeClr val="bg1"/>
                          </a:solidFill>
                        </a:rPr>
                        <a:t>void</a:t>
                      </a:r>
                    </a:p>
                  </a:txBody>
                  <a:tcPr/>
                </a:tc>
                <a:extLst>
                  <a:ext uri="{0D108BD9-81ED-4DB2-BD59-A6C34878D82A}">
                    <a16:rowId xmlns:a16="http://schemas.microsoft.com/office/drawing/2014/main" val="1218700244"/>
                  </a:ext>
                </a:extLst>
              </a:tr>
            </a:tbl>
          </a:graphicData>
        </a:graphic>
      </p:graphicFrame>
      <p:graphicFrame>
        <p:nvGraphicFramePr>
          <p:cNvPr id="15" name="Table 14"/>
          <p:cNvGraphicFramePr>
            <a:graphicFrameLocks noGrp="1"/>
          </p:cNvGraphicFramePr>
          <p:nvPr>
            <p:extLst>
              <p:ext uri="{D42A27DB-BD31-4B8C-83A1-F6EECF244321}">
                <p14:modId xmlns:p14="http://schemas.microsoft.com/office/powerpoint/2010/main" val="1397677395"/>
              </p:ext>
            </p:extLst>
          </p:nvPr>
        </p:nvGraphicFramePr>
        <p:xfrm>
          <a:off x="5807592" y="2868324"/>
          <a:ext cx="2466458" cy="1628000"/>
        </p:xfrm>
        <a:graphic>
          <a:graphicData uri="http://schemas.openxmlformats.org/drawingml/2006/table">
            <a:tbl>
              <a:tblPr firstRow="1" bandRow="1">
                <a:tableStyleId>{073A0DAA-6AF3-43AB-8588-CEC1D06C72B9}</a:tableStyleId>
              </a:tblPr>
              <a:tblGrid>
                <a:gridCol w="2466458">
                  <a:extLst>
                    <a:ext uri="{9D8B030D-6E8A-4147-A177-3AD203B41FA5}">
                      <a16:colId xmlns:a16="http://schemas.microsoft.com/office/drawing/2014/main" val="3845927606"/>
                    </a:ext>
                  </a:extLst>
                </a:gridCol>
              </a:tblGrid>
              <a:tr h="311080">
                <a:tc>
                  <a:txBody>
                    <a:bodyPr/>
                    <a:lstStyle/>
                    <a:p>
                      <a:pPr algn="ctr"/>
                      <a:r>
                        <a:rPr lang="en-US" i="0" dirty="0">
                          <a:solidFill>
                            <a:srgbClr val="FFC000"/>
                          </a:solidFill>
                        </a:rPr>
                        <a:t>ProtonBomb</a:t>
                      </a:r>
                    </a:p>
                  </a:txBody>
                  <a:tcPr/>
                </a:tc>
                <a:extLst>
                  <a:ext uri="{0D108BD9-81ED-4DB2-BD59-A6C34878D82A}">
                    <a16:rowId xmlns:a16="http://schemas.microsoft.com/office/drawing/2014/main" val="4166106631"/>
                  </a:ext>
                </a:extLst>
              </a:tr>
              <a:tr h="613637">
                <a:tc>
                  <a:txBody>
                    <a:bodyPr/>
                    <a:lstStyle/>
                    <a:p>
                      <a:r>
                        <a:rPr lang="en-US" sz="1200" b="1" dirty="0"/>
                        <a:t>-Model: </a:t>
                      </a:r>
                      <a:r>
                        <a:rPr lang="en-US" sz="1200" b="1" dirty="0">
                          <a:solidFill>
                            <a:schemeClr val="bg1"/>
                          </a:solidFill>
                        </a:rPr>
                        <a:t>String</a:t>
                      </a:r>
                    </a:p>
                    <a:p>
                      <a:r>
                        <a:rPr lang="en-US" sz="1200" b="1" dirty="0"/>
                        <a:t>-Yield</a:t>
                      </a:r>
                      <a:r>
                        <a:rPr lang="en-US" sz="1200" b="1" baseline="0" dirty="0"/>
                        <a:t> = 7</a:t>
                      </a:r>
                      <a:endParaRPr lang="en-US" sz="1200" b="1" dirty="0">
                        <a:solidFill>
                          <a:srgbClr val="FF0000"/>
                        </a:solidFill>
                      </a:endParaRPr>
                    </a:p>
                    <a:p>
                      <a:r>
                        <a:rPr lang="en-US" sz="1200" b="1" dirty="0">
                          <a:solidFill>
                            <a:schemeClr val="bg1"/>
                          </a:solidFill>
                        </a:rPr>
                        <a:t>-Dropped: false</a:t>
                      </a:r>
                    </a:p>
                  </a:txBody>
                  <a:tcPr/>
                </a:tc>
                <a:extLst>
                  <a:ext uri="{0D108BD9-81ED-4DB2-BD59-A6C34878D82A}">
                    <a16:rowId xmlns:a16="http://schemas.microsoft.com/office/drawing/2014/main" val="2159287020"/>
                  </a:ext>
                </a:extLst>
              </a:tr>
              <a:tr h="311080">
                <a:tc>
                  <a:txBody>
                    <a:bodyPr/>
                    <a:lstStyle/>
                    <a:p>
                      <a:r>
                        <a:rPr lang="en-US" sz="1200" b="1" dirty="0">
                          <a:solidFill>
                            <a:schemeClr val="bg1"/>
                          </a:solidFill>
                        </a:rPr>
                        <a:t>+ProtonBomb(Model: String)</a:t>
                      </a:r>
                    </a:p>
                  </a:txBody>
                  <a:tcPr/>
                </a:tc>
                <a:extLst>
                  <a:ext uri="{0D108BD9-81ED-4DB2-BD59-A6C34878D82A}">
                    <a16:rowId xmlns:a16="http://schemas.microsoft.com/office/drawing/2014/main" val="2868459436"/>
                  </a:ext>
                </a:extLst>
              </a:tr>
              <a:tr h="311080">
                <a:tc>
                  <a:txBody>
                    <a:bodyPr/>
                    <a:lstStyle/>
                    <a:p>
                      <a:r>
                        <a:rPr lang="en-US" sz="1200" b="1" dirty="0"/>
                        <a:t>+Fire(): </a:t>
                      </a:r>
                      <a:r>
                        <a:rPr lang="en-US" sz="1200" b="1" dirty="0">
                          <a:solidFill>
                            <a:schemeClr val="bg1"/>
                          </a:solidFill>
                        </a:rPr>
                        <a:t>void</a:t>
                      </a:r>
                    </a:p>
                  </a:txBody>
                  <a:tcPr/>
                </a:tc>
                <a:extLst>
                  <a:ext uri="{0D108BD9-81ED-4DB2-BD59-A6C34878D82A}">
                    <a16:rowId xmlns:a16="http://schemas.microsoft.com/office/drawing/2014/main" val="1218700244"/>
                  </a:ext>
                </a:extLst>
              </a:tr>
            </a:tbl>
          </a:graphicData>
        </a:graphic>
      </p:graphicFrame>
      <p:graphicFrame>
        <p:nvGraphicFramePr>
          <p:cNvPr id="2" name="Table 1"/>
          <p:cNvGraphicFramePr>
            <a:graphicFrameLocks noGrp="1"/>
          </p:cNvGraphicFramePr>
          <p:nvPr>
            <p:extLst>
              <p:ext uri="{D42A27DB-BD31-4B8C-83A1-F6EECF244321}">
                <p14:modId xmlns:p14="http://schemas.microsoft.com/office/powerpoint/2010/main" val="4163741785"/>
              </p:ext>
            </p:extLst>
          </p:nvPr>
        </p:nvGraphicFramePr>
        <p:xfrm>
          <a:off x="331891" y="4867383"/>
          <a:ext cx="11260050" cy="1291517"/>
        </p:xfrm>
        <a:graphic>
          <a:graphicData uri="http://schemas.openxmlformats.org/drawingml/2006/table">
            <a:tbl>
              <a:tblPr firstRow="1" bandRow="1">
                <a:tableStyleId>{073A0DAA-6AF3-43AB-8588-CEC1D06C72B9}</a:tableStyleId>
              </a:tblPr>
              <a:tblGrid>
                <a:gridCol w="1252466">
                  <a:extLst>
                    <a:ext uri="{9D8B030D-6E8A-4147-A177-3AD203B41FA5}">
                      <a16:colId xmlns:a16="http://schemas.microsoft.com/office/drawing/2014/main" val="2117103929"/>
                    </a:ext>
                  </a:extLst>
                </a:gridCol>
                <a:gridCol w="1367073">
                  <a:extLst>
                    <a:ext uri="{9D8B030D-6E8A-4147-A177-3AD203B41FA5}">
                      <a16:colId xmlns:a16="http://schemas.microsoft.com/office/drawing/2014/main" val="808608923"/>
                    </a:ext>
                  </a:extLst>
                </a:gridCol>
                <a:gridCol w="8640511">
                  <a:extLst>
                    <a:ext uri="{9D8B030D-6E8A-4147-A177-3AD203B41FA5}">
                      <a16:colId xmlns:a16="http://schemas.microsoft.com/office/drawing/2014/main" val="1743060493"/>
                    </a:ext>
                  </a:extLst>
                </a:gridCol>
              </a:tblGrid>
              <a:tr h="231715">
                <a:tc gridSpan="3">
                  <a:txBody>
                    <a:bodyPr/>
                    <a:lstStyle/>
                    <a:p>
                      <a:pPr algn="ctr"/>
                      <a:r>
                        <a:rPr lang="en-US" sz="1200" dirty="0">
                          <a:solidFill>
                            <a:srgbClr val="FFC000"/>
                          </a:solidFill>
                        </a:rPr>
                        <a:t>Supporting Classes Method Specifications</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089372141"/>
                  </a:ext>
                </a:extLst>
              </a:tr>
              <a:tr h="231715">
                <a:tc>
                  <a:txBody>
                    <a:bodyPr/>
                    <a:lstStyle/>
                    <a:p>
                      <a:pPr algn="ctr"/>
                      <a:r>
                        <a:rPr lang="en-US" sz="1200" b="1" dirty="0"/>
                        <a:t>Class</a:t>
                      </a:r>
                    </a:p>
                  </a:txBody>
                  <a:tcPr/>
                </a:tc>
                <a:tc>
                  <a:txBody>
                    <a:bodyPr/>
                    <a:lstStyle/>
                    <a:p>
                      <a:pPr algn="ctr"/>
                      <a:r>
                        <a:rPr lang="en-US" sz="1200" b="1" dirty="0"/>
                        <a:t>Method</a:t>
                      </a:r>
                    </a:p>
                  </a:txBody>
                  <a:tcPr/>
                </a:tc>
                <a:tc>
                  <a:txBody>
                    <a:bodyPr/>
                    <a:lstStyle/>
                    <a:p>
                      <a:pPr algn="ctr"/>
                      <a:r>
                        <a:rPr lang="en-US" sz="1200" b="1" dirty="0"/>
                        <a:t>Specification</a:t>
                      </a:r>
                    </a:p>
                  </a:txBody>
                  <a:tcPr/>
                </a:tc>
                <a:extLst>
                  <a:ext uri="{0D108BD9-81ED-4DB2-BD59-A6C34878D82A}">
                    <a16:rowId xmlns:a16="http://schemas.microsoft.com/office/drawing/2014/main" val="2421153564"/>
                  </a:ext>
                </a:extLst>
              </a:tr>
              <a:tr h="285677">
                <a:tc>
                  <a:txBody>
                    <a:bodyPr/>
                    <a:lstStyle/>
                    <a:p>
                      <a:pPr algn="l"/>
                      <a:r>
                        <a:rPr lang="en-US" sz="1200" b="1" dirty="0"/>
                        <a:t>LaserCannon</a:t>
                      </a:r>
                    </a:p>
                  </a:txBody>
                  <a:tcPr/>
                </a:tc>
                <a:tc>
                  <a:txBody>
                    <a:bodyPr/>
                    <a:lstStyle/>
                    <a:p>
                      <a:r>
                        <a:rPr lang="en-US" sz="1200" b="1" dirty="0"/>
                        <a:t>Fire</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a:t>Checks to ensure currentAmmoCount is &gt; 0 and if so reduces currentAmmoCount by 1 and prints “Firing Cannons to the console”…otherwise prints “</a:t>
                      </a:r>
                      <a:r>
                        <a:rPr lang="en-US" sz="1200" b="1" dirty="0">
                          <a:solidFill>
                            <a:schemeClr val="bg1"/>
                          </a:solidFill>
                        </a:rPr>
                        <a:t>Ammunition Expended</a:t>
                      </a:r>
                      <a:r>
                        <a:rPr lang="en-US" sz="1200" b="1" dirty="0"/>
                        <a:t>“ to the console </a:t>
                      </a:r>
                    </a:p>
                  </a:txBody>
                  <a:tcPr/>
                </a:tc>
                <a:extLst>
                  <a:ext uri="{0D108BD9-81ED-4DB2-BD59-A6C34878D82A}">
                    <a16:rowId xmlns:a16="http://schemas.microsoft.com/office/drawing/2014/main" val="2871073029"/>
                  </a:ext>
                </a:extLst>
              </a:tr>
              <a:tr h="285677">
                <a:tc>
                  <a:txBody>
                    <a:bodyPr/>
                    <a:lstStyle/>
                    <a:p>
                      <a:pPr algn="l"/>
                      <a:r>
                        <a:rPr lang="en-US" sz="1200" b="1" dirty="0"/>
                        <a:t>ProtonBomb</a:t>
                      </a:r>
                    </a:p>
                  </a:txBody>
                  <a:tcPr/>
                </a:tc>
                <a:tc>
                  <a:txBody>
                    <a:bodyPr/>
                    <a:lstStyle/>
                    <a:p>
                      <a:r>
                        <a:rPr lang="en-US" sz="1200" b="1" dirty="0"/>
                        <a:t>Fire</a:t>
                      </a:r>
                    </a:p>
                  </a:txBody>
                  <a:tcPr/>
                </a:tc>
                <a:tc>
                  <a:txBody>
                    <a:bodyPr/>
                    <a:lstStyle/>
                    <a:p>
                      <a:pPr algn="l"/>
                      <a:r>
                        <a:rPr lang="en-US" sz="1200" b="1" dirty="0"/>
                        <a:t>Sets the Dropped</a:t>
                      </a:r>
                      <a:r>
                        <a:rPr lang="en-US" sz="1200" b="1" baseline="0" dirty="0"/>
                        <a:t> attribute to true</a:t>
                      </a:r>
                      <a:endParaRPr lang="en-US" sz="1200" b="1" dirty="0"/>
                    </a:p>
                  </a:txBody>
                  <a:tcPr/>
                </a:tc>
                <a:extLst>
                  <a:ext uri="{0D108BD9-81ED-4DB2-BD59-A6C34878D82A}">
                    <a16:rowId xmlns:a16="http://schemas.microsoft.com/office/drawing/2014/main" val="1612154196"/>
                  </a:ext>
                </a:extLst>
              </a:tr>
            </a:tbl>
          </a:graphicData>
        </a:graphic>
      </p:graphicFrame>
      <p:sp>
        <p:nvSpPr>
          <p:cNvPr id="17" name="Title 1"/>
          <p:cNvSpPr txBox="1">
            <a:spLocks/>
          </p:cNvSpPr>
          <p:nvPr/>
        </p:nvSpPr>
        <p:spPr>
          <a:xfrm>
            <a:off x="187036" y="149889"/>
            <a:ext cx="5444219" cy="719377"/>
          </a:xfrm>
          <a:prstGeom prst="rect">
            <a:avLst/>
          </a:prstGeom>
        </p:spPr>
        <p:txBody>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FFC000"/>
                </a:solidFill>
              </a:rPr>
              <a:t>Supporting</a:t>
            </a:r>
            <a:r>
              <a:rPr lang="en-US" dirty="0">
                <a:solidFill>
                  <a:srgbClr val="FFC000"/>
                </a:solidFill>
              </a:rPr>
              <a:t> </a:t>
            </a:r>
            <a:r>
              <a:rPr lang="en-US" b="1" dirty="0">
                <a:solidFill>
                  <a:srgbClr val="FFC000"/>
                </a:solidFill>
              </a:rPr>
              <a:t>Classes</a:t>
            </a:r>
          </a:p>
        </p:txBody>
      </p:sp>
      <p:graphicFrame>
        <p:nvGraphicFramePr>
          <p:cNvPr id="10" name="Table 9"/>
          <p:cNvGraphicFramePr>
            <a:graphicFrameLocks noGrp="1"/>
          </p:cNvGraphicFramePr>
          <p:nvPr>
            <p:extLst>
              <p:ext uri="{D42A27DB-BD31-4B8C-83A1-F6EECF244321}">
                <p14:modId xmlns:p14="http://schemas.microsoft.com/office/powerpoint/2010/main" val="3680261710"/>
              </p:ext>
            </p:extLst>
          </p:nvPr>
        </p:nvGraphicFramePr>
        <p:xfrm>
          <a:off x="4457497" y="1123695"/>
          <a:ext cx="2483736" cy="1188720"/>
        </p:xfrm>
        <a:graphic>
          <a:graphicData uri="http://schemas.openxmlformats.org/drawingml/2006/table">
            <a:tbl>
              <a:tblPr firstRow="1" bandRow="1">
                <a:tableStyleId>{073A0DAA-6AF3-43AB-8588-CEC1D06C72B9}</a:tableStyleId>
              </a:tblPr>
              <a:tblGrid>
                <a:gridCol w="2483736">
                  <a:extLst>
                    <a:ext uri="{9D8B030D-6E8A-4147-A177-3AD203B41FA5}">
                      <a16:colId xmlns:a16="http://schemas.microsoft.com/office/drawing/2014/main" val="3845927606"/>
                    </a:ext>
                  </a:extLst>
                </a:gridCol>
              </a:tblGrid>
              <a:tr h="236501">
                <a:tc>
                  <a:txBody>
                    <a:bodyPr/>
                    <a:lstStyle/>
                    <a:p>
                      <a:pPr algn="ctr"/>
                      <a:r>
                        <a:rPr lang="en-US" i="0" dirty="0">
                          <a:solidFill>
                            <a:srgbClr val="FFC000"/>
                          </a:solidFill>
                        </a:rPr>
                        <a:t>TieWeapon</a:t>
                      </a:r>
                    </a:p>
                  </a:txBody>
                  <a:tcPr/>
                </a:tc>
                <a:extLst>
                  <a:ext uri="{0D108BD9-81ED-4DB2-BD59-A6C34878D82A}">
                    <a16:rowId xmlns:a16="http://schemas.microsoft.com/office/drawing/2014/main" val="4166106631"/>
                  </a:ext>
                </a:extLst>
              </a:tr>
              <a:tr h="0">
                <a:tc>
                  <a:txBody>
                    <a:bodyPr/>
                    <a:lstStyle/>
                    <a:p>
                      <a:r>
                        <a:rPr lang="en-US" sz="1200" b="1" dirty="0"/>
                        <a:t>-Model: </a:t>
                      </a:r>
                      <a:r>
                        <a:rPr lang="en-US" sz="1200" b="1" dirty="0">
                          <a:solidFill>
                            <a:schemeClr val="bg1"/>
                          </a:solidFill>
                        </a:rPr>
                        <a:t>String</a:t>
                      </a:r>
                    </a:p>
                  </a:txBody>
                  <a:tcPr/>
                </a:tc>
                <a:extLst>
                  <a:ext uri="{0D108BD9-81ED-4DB2-BD59-A6C34878D82A}">
                    <a16:rowId xmlns:a16="http://schemas.microsoft.com/office/drawing/2014/main" val="2159287020"/>
                  </a:ext>
                </a:extLst>
              </a:tr>
              <a:tr h="236501">
                <a:tc>
                  <a:txBody>
                    <a:bodyPr/>
                    <a:lstStyle/>
                    <a:p>
                      <a:r>
                        <a:rPr lang="en-US" sz="1200" b="1" dirty="0">
                          <a:solidFill>
                            <a:schemeClr val="bg1"/>
                          </a:solidFill>
                        </a:rPr>
                        <a:t>+TieWeapon(Model: String)</a:t>
                      </a:r>
                    </a:p>
                  </a:txBody>
                  <a:tcPr/>
                </a:tc>
                <a:extLst>
                  <a:ext uri="{0D108BD9-81ED-4DB2-BD59-A6C34878D82A}">
                    <a16:rowId xmlns:a16="http://schemas.microsoft.com/office/drawing/2014/main" val="2238717179"/>
                  </a:ext>
                </a:extLst>
              </a:tr>
              <a:tr h="236501">
                <a:tc>
                  <a:txBody>
                    <a:bodyPr/>
                    <a:lstStyle/>
                    <a:p>
                      <a:r>
                        <a:rPr lang="en-US" sz="1200" b="1" i="1" dirty="0"/>
                        <a:t>+abstract Fire(): </a:t>
                      </a:r>
                      <a:r>
                        <a:rPr lang="en-US" sz="1200" b="1" i="1" dirty="0">
                          <a:solidFill>
                            <a:schemeClr val="bg1"/>
                          </a:solidFill>
                        </a:rPr>
                        <a:t>void</a:t>
                      </a:r>
                    </a:p>
                  </a:txBody>
                  <a:tcPr/>
                </a:tc>
                <a:extLst>
                  <a:ext uri="{0D108BD9-81ED-4DB2-BD59-A6C34878D82A}">
                    <a16:rowId xmlns:a16="http://schemas.microsoft.com/office/drawing/2014/main" val="1218700244"/>
                  </a:ext>
                </a:extLst>
              </a:tr>
            </a:tbl>
          </a:graphicData>
        </a:graphic>
      </p:graphicFrame>
      <p:cxnSp>
        <p:nvCxnSpPr>
          <p:cNvPr id="5" name="Elbow Connector 4"/>
          <p:cNvCxnSpPr>
            <a:stCxn id="13" idx="0"/>
            <a:endCxn id="10" idx="2"/>
          </p:cNvCxnSpPr>
          <p:nvPr/>
        </p:nvCxnSpPr>
        <p:spPr>
          <a:xfrm rot="5400000" flipH="1" flipV="1">
            <a:off x="4647235" y="1816194"/>
            <a:ext cx="555909" cy="1548352"/>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Elbow Connector 8"/>
          <p:cNvCxnSpPr>
            <a:stCxn id="15" idx="0"/>
            <a:endCxn id="10" idx="2"/>
          </p:cNvCxnSpPr>
          <p:nvPr/>
        </p:nvCxnSpPr>
        <p:spPr>
          <a:xfrm rot="16200000" flipV="1">
            <a:off x="6092139" y="1919642"/>
            <a:ext cx="555909" cy="1341456"/>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3869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57F1E4F-1CFF-5643-939E-02111984F565}" type="slidenum">
              <a:rPr lang="en-US" smtClean="0"/>
              <a:t>8</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557122175"/>
              </p:ext>
            </p:extLst>
          </p:nvPr>
        </p:nvGraphicFramePr>
        <p:xfrm>
          <a:off x="3623419" y="1145804"/>
          <a:ext cx="4288223" cy="1601712"/>
        </p:xfrm>
        <a:graphic>
          <a:graphicData uri="http://schemas.openxmlformats.org/drawingml/2006/table">
            <a:tbl>
              <a:tblPr firstRow="1" bandRow="1">
                <a:tableStyleId>{073A0DAA-6AF3-43AB-8588-CEC1D06C72B9}</a:tableStyleId>
              </a:tblPr>
              <a:tblGrid>
                <a:gridCol w="4288223">
                  <a:extLst>
                    <a:ext uri="{9D8B030D-6E8A-4147-A177-3AD203B41FA5}">
                      <a16:colId xmlns:a16="http://schemas.microsoft.com/office/drawing/2014/main" val="3845927606"/>
                    </a:ext>
                  </a:extLst>
                </a:gridCol>
              </a:tblGrid>
              <a:tr h="297936">
                <a:tc>
                  <a:txBody>
                    <a:bodyPr/>
                    <a:lstStyle/>
                    <a:p>
                      <a:pPr algn="ctr"/>
                      <a:r>
                        <a:rPr lang="en-US" i="0" dirty="0">
                          <a:solidFill>
                            <a:srgbClr val="FFC000"/>
                          </a:solidFill>
                        </a:rPr>
                        <a:t>TiePilot</a:t>
                      </a:r>
                    </a:p>
                  </a:txBody>
                  <a:tcPr/>
                </a:tc>
                <a:extLst>
                  <a:ext uri="{0D108BD9-81ED-4DB2-BD59-A6C34878D82A}">
                    <a16:rowId xmlns:a16="http://schemas.microsoft.com/office/drawing/2014/main" val="4166106631"/>
                  </a:ext>
                </a:extLst>
              </a:tr>
              <a:tr h="514246">
                <a:tc>
                  <a:txBody>
                    <a:bodyPr/>
                    <a:lstStyle/>
                    <a:p>
                      <a:pPr marL="0" indent="0">
                        <a:buFontTx/>
                        <a:buNone/>
                      </a:pPr>
                      <a:r>
                        <a:rPr lang="en-US" sz="1200" b="1" dirty="0"/>
                        <a:t>-IDNumber: </a:t>
                      </a:r>
                      <a:r>
                        <a:rPr lang="en-US" sz="1200" b="1" dirty="0">
                          <a:solidFill>
                            <a:schemeClr val="bg1"/>
                          </a:solidFill>
                        </a:rPr>
                        <a:t>String</a:t>
                      </a:r>
                    </a:p>
                    <a:p>
                      <a:pPr marL="0" indent="0">
                        <a:buFontTx/>
                        <a:buNone/>
                      </a:pPr>
                      <a:r>
                        <a:rPr lang="en-US" sz="1200" b="1" dirty="0"/>
                        <a:t>-Rank: </a:t>
                      </a:r>
                      <a:r>
                        <a:rPr lang="en-US" sz="1200" b="1" dirty="0">
                          <a:solidFill>
                            <a:schemeClr val="bg1"/>
                          </a:solidFill>
                        </a:rPr>
                        <a:t>String</a:t>
                      </a:r>
                    </a:p>
                    <a:p>
                      <a:pPr marL="0" indent="0">
                        <a:buFontTx/>
                        <a:buNone/>
                      </a:pPr>
                      <a:r>
                        <a:rPr lang="en-US" sz="1200" b="1" dirty="0"/>
                        <a:t>-PilotRating: </a:t>
                      </a:r>
                      <a:r>
                        <a:rPr lang="en-US" sz="1200" b="1" dirty="0">
                          <a:solidFill>
                            <a:schemeClr val="bg1"/>
                          </a:solidFill>
                        </a:rPr>
                        <a:t>String</a:t>
                      </a:r>
                    </a:p>
                  </a:txBody>
                  <a:tcPr/>
                </a:tc>
                <a:extLst>
                  <a:ext uri="{0D108BD9-81ED-4DB2-BD59-A6C34878D82A}">
                    <a16:rowId xmlns:a16="http://schemas.microsoft.com/office/drawing/2014/main" val="2159287020"/>
                  </a:ext>
                </a:extLst>
              </a:tr>
              <a:tr h="297936">
                <a:tc>
                  <a:txBody>
                    <a:bodyPr/>
                    <a:lstStyle/>
                    <a:p>
                      <a:pPr marL="0" indent="0">
                        <a:buFontTx/>
                        <a:buNone/>
                      </a:pPr>
                      <a:r>
                        <a:rPr lang="en-US" sz="1200" b="1" dirty="0">
                          <a:solidFill>
                            <a:schemeClr val="bg1"/>
                          </a:solidFill>
                        </a:rPr>
                        <a:t>+TiePilot(IDNumber:String, Rank:String, PilotRating:String)</a:t>
                      </a:r>
                    </a:p>
                  </a:txBody>
                  <a:tcPr/>
                </a:tc>
                <a:extLst>
                  <a:ext uri="{0D108BD9-81ED-4DB2-BD59-A6C34878D82A}">
                    <a16:rowId xmlns:a16="http://schemas.microsoft.com/office/drawing/2014/main" val="994066360"/>
                  </a:ext>
                </a:extLst>
              </a:tr>
              <a:tr h="297936">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a:t>+ displaysInfo(): void</a:t>
                      </a:r>
                      <a:endParaRPr kumimoji="0" lang="en-US" sz="1200" b="1" i="1" kern="1200" dirty="0">
                        <a:solidFill>
                          <a:srgbClr val="FF0000"/>
                        </a:solidFill>
                        <a:latin typeface="+mn-lt"/>
                        <a:ea typeface="+mn-ea"/>
                        <a:cs typeface="+mn-cs"/>
                      </a:endParaRPr>
                    </a:p>
                  </a:txBody>
                  <a:tcPr/>
                </a:tc>
                <a:extLst>
                  <a:ext uri="{0D108BD9-81ED-4DB2-BD59-A6C34878D82A}">
                    <a16:rowId xmlns:a16="http://schemas.microsoft.com/office/drawing/2014/main" val="3227017337"/>
                  </a:ext>
                </a:extLst>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770096015"/>
              </p:ext>
            </p:extLst>
          </p:nvPr>
        </p:nvGraphicFramePr>
        <p:xfrm>
          <a:off x="390673" y="1145804"/>
          <a:ext cx="2434007" cy="1554480"/>
        </p:xfrm>
        <a:graphic>
          <a:graphicData uri="http://schemas.openxmlformats.org/drawingml/2006/table">
            <a:tbl>
              <a:tblPr firstRow="1" bandRow="1">
                <a:tableStyleId>{073A0DAA-6AF3-43AB-8588-CEC1D06C72B9}</a:tableStyleId>
              </a:tblPr>
              <a:tblGrid>
                <a:gridCol w="2434007">
                  <a:extLst>
                    <a:ext uri="{9D8B030D-6E8A-4147-A177-3AD203B41FA5}">
                      <a16:colId xmlns:a16="http://schemas.microsoft.com/office/drawing/2014/main" val="3845927606"/>
                    </a:ext>
                  </a:extLst>
                </a:gridCol>
              </a:tblGrid>
              <a:tr h="269234">
                <a:tc>
                  <a:txBody>
                    <a:bodyPr/>
                    <a:lstStyle/>
                    <a:p>
                      <a:pPr algn="ctr"/>
                      <a:r>
                        <a:rPr lang="en-US" i="0" dirty="0">
                          <a:solidFill>
                            <a:srgbClr val="FFC000"/>
                          </a:solidFill>
                        </a:rPr>
                        <a:t>Location</a:t>
                      </a:r>
                    </a:p>
                  </a:txBody>
                  <a:tcPr/>
                </a:tc>
                <a:extLst>
                  <a:ext uri="{0D108BD9-81ED-4DB2-BD59-A6C34878D82A}">
                    <a16:rowId xmlns:a16="http://schemas.microsoft.com/office/drawing/2014/main" val="4166106631"/>
                  </a:ext>
                </a:extLst>
              </a:tr>
              <a:tr h="471160">
                <a:tc>
                  <a:txBody>
                    <a:bodyPr/>
                    <a:lstStyle/>
                    <a:p>
                      <a:r>
                        <a:rPr lang="en-US" sz="1200" b="1" dirty="0">
                          <a:solidFill>
                            <a:schemeClr val="bg1"/>
                          </a:solidFill>
                        </a:rPr>
                        <a:t>-X: int</a:t>
                      </a:r>
                    </a:p>
                    <a:p>
                      <a:pPr marL="0" algn="l" rtl="0" eaLnBrk="1" latinLnBrk="0" hangingPunct="1"/>
                      <a:r>
                        <a:rPr lang="en-US" sz="1200" b="1" dirty="0">
                          <a:solidFill>
                            <a:schemeClr val="bg1"/>
                          </a:solidFill>
                        </a:rPr>
                        <a:t>-Y: </a:t>
                      </a:r>
                      <a:r>
                        <a:rPr kumimoji="0" lang="en-US" sz="1200" b="1" kern="1200" dirty="0">
                          <a:solidFill>
                            <a:schemeClr val="bg1"/>
                          </a:solidFill>
                          <a:latin typeface="+mn-lt"/>
                          <a:ea typeface="+mn-ea"/>
                          <a:cs typeface="+mn-cs"/>
                        </a:rPr>
                        <a:t>int</a:t>
                      </a:r>
                    </a:p>
                    <a:p>
                      <a:pPr marL="0" algn="l" rtl="0" eaLnBrk="1" latinLnBrk="0" hangingPunct="1"/>
                      <a:r>
                        <a:rPr lang="en-US" sz="1200" b="1" dirty="0">
                          <a:solidFill>
                            <a:schemeClr val="bg1"/>
                          </a:solidFill>
                        </a:rPr>
                        <a:t>-Z: </a:t>
                      </a:r>
                      <a:r>
                        <a:rPr kumimoji="0" lang="en-US" sz="1200" b="1" kern="1200" dirty="0">
                          <a:solidFill>
                            <a:schemeClr val="bg1"/>
                          </a:solidFill>
                          <a:latin typeface="+mn-lt"/>
                          <a:ea typeface="+mn-ea"/>
                          <a:cs typeface="+mn-cs"/>
                        </a:rPr>
                        <a:t>int</a:t>
                      </a:r>
                    </a:p>
                  </a:txBody>
                  <a:tcPr/>
                </a:tc>
                <a:extLst>
                  <a:ext uri="{0D108BD9-81ED-4DB2-BD59-A6C34878D82A}">
                    <a16:rowId xmlns:a16="http://schemas.microsoft.com/office/drawing/2014/main" val="2159287020"/>
                  </a:ext>
                </a:extLst>
              </a:tr>
              <a:tr h="251958">
                <a:tc>
                  <a:txBody>
                    <a:bodyPr/>
                    <a:lstStyle/>
                    <a:p>
                      <a:r>
                        <a:rPr lang="en-US" sz="1200" b="1" dirty="0">
                          <a:solidFill>
                            <a:schemeClr val="bg1"/>
                          </a:solidFill>
                        </a:rPr>
                        <a:t>+Location(</a:t>
                      </a:r>
                      <a:r>
                        <a:rPr lang="en-US" sz="1200" b="1" dirty="0" err="1">
                          <a:solidFill>
                            <a:schemeClr val="bg1"/>
                          </a:solidFill>
                        </a:rPr>
                        <a:t>X:int</a:t>
                      </a:r>
                      <a:r>
                        <a:rPr lang="en-US" sz="1200" b="1" dirty="0">
                          <a:solidFill>
                            <a:schemeClr val="bg1"/>
                          </a:solidFill>
                        </a:rPr>
                        <a:t>, </a:t>
                      </a:r>
                      <a:r>
                        <a:rPr lang="en-US" sz="1200" b="1" baseline="0" dirty="0">
                          <a:solidFill>
                            <a:schemeClr val="bg1"/>
                          </a:solidFill>
                        </a:rPr>
                        <a:t>Y:int, Z:int)</a:t>
                      </a:r>
                      <a:endParaRPr lang="en-US" sz="1200" b="1" dirty="0">
                        <a:solidFill>
                          <a:schemeClr val="bg1"/>
                        </a:solidFill>
                      </a:endParaRPr>
                    </a:p>
                  </a:txBody>
                  <a:tcPr/>
                </a:tc>
                <a:extLst>
                  <a:ext uri="{0D108BD9-81ED-4DB2-BD59-A6C34878D82A}">
                    <a16:rowId xmlns:a16="http://schemas.microsoft.com/office/drawing/2014/main" val="165583918"/>
                  </a:ext>
                </a:extLst>
              </a:tr>
              <a:tr h="251958">
                <a:tc>
                  <a:txBody>
                    <a:bodyPr/>
                    <a:lstStyle/>
                    <a:p>
                      <a:r>
                        <a:rPr lang="en-US" sz="1200" b="1" dirty="0">
                          <a:solidFill>
                            <a:schemeClr val="bg1"/>
                          </a:solidFill>
                        </a:rPr>
                        <a:t>+toString(): String</a:t>
                      </a:r>
                    </a:p>
                  </a:txBody>
                  <a:tcPr/>
                </a:tc>
                <a:extLst>
                  <a:ext uri="{0D108BD9-81ED-4DB2-BD59-A6C34878D82A}">
                    <a16:rowId xmlns:a16="http://schemas.microsoft.com/office/drawing/2014/main" val="2290773774"/>
                  </a:ext>
                </a:extLst>
              </a:tr>
            </a:tbl>
          </a:graphicData>
        </a:graphic>
      </p:graphicFrame>
      <p:graphicFrame>
        <p:nvGraphicFramePr>
          <p:cNvPr id="2" name="Table 1"/>
          <p:cNvGraphicFramePr>
            <a:graphicFrameLocks noGrp="1"/>
          </p:cNvGraphicFramePr>
          <p:nvPr>
            <p:extLst>
              <p:ext uri="{D42A27DB-BD31-4B8C-83A1-F6EECF244321}">
                <p14:modId xmlns:p14="http://schemas.microsoft.com/office/powerpoint/2010/main" val="2620211946"/>
              </p:ext>
            </p:extLst>
          </p:nvPr>
        </p:nvGraphicFramePr>
        <p:xfrm>
          <a:off x="390674" y="3091014"/>
          <a:ext cx="8572256" cy="1097280"/>
        </p:xfrm>
        <a:graphic>
          <a:graphicData uri="http://schemas.openxmlformats.org/drawingml/2006/table">
            <a:tbl>
              <a:tblPr firstRow="1" bandRow="1">
                <a:tableStyleId>{073A0DAA-6AF3-43AB-8588-CEC1D06C72B9}</a:tableStyleId>
              </a:tblPr>
              <a:tblGrid>
                <a:gridCol w="953500">
                  <a:extLst>
                    <a:ext uri="{9D8B030D-6E8A-4147-A177-3AD203B41FA5}">
                      <a16:colId xmlns:a16="http://schemas.microsoft.com/office/drawing/2014/main" val="2117103929"/>
                    </a:ext>
                  </a:extLst>
                </a:gridCol>
                <a:gridCol w="1040750">
                  <a:extLst>
                    <a:ext uri="{9D8B030D-6E8A-4147-A177-3AD203B41FA5}">
                      <a16:colId xmlns:a16="http://schemas.microsoft.com/office/drawing/2014/main" val="808608923"/>
                    </a:ext>
                  </a:extLst>
                </a:gridCol>
                <a:gridCol w="6578006">
                  <a:extLst>
                    <a:ext uri="{9D8B030D-6E8A-4147-A177-3AD203B41FA5}">
                      <a16:colId xmlns:a16="http://schemas.microsoft.com/office/drawing/2014/main" val="1743060493"/>
                    </a:ext>
                  </a:extLst>
                </a:gridCol>
              </a:tblGrid>
              <a:tr h="234792">
                <a:tc gridSpan="3">
                  <a:txBody>
                    <a:bodyPr/>
                    <a:lstStyle/>
                    <a:p>
                      <a:pPr algn="ctr"/>
                      <a:r>
                        <a:rPr lang="en-US" sz="1200" dirty="0">
                          <a:solidFill>
                            <a:srgbClr val="FFC000"/>
                          </a:solidFill>
                        </a:rPr>
                        <a:t>Supporting Classes Method Specifications</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089372141"/>
                  </a:ext>
                </a:extLst>
              </a:tr>
              <a:tr h="234792">
                <a:tc>
                  <a:txBody>
                    <a:bodyPr/>
                    <a:lstStyle/>
                    <a:p>
                      <a:pPr algn="ctr"/>
                      <a:r>
                        <a:rPr lang="en-US" sz="1200" b="1" dirty="0"/>
                        <a:t>Class</a:t>
                      </a:r>
                    </a:p>
                  </a:txBody>
                  <a:tcPr/>
                </a:tc>
                <a:tc>
                  <a:txBody>
                    <a:bodyPr/>
                    <a:lstStyle/>
                    <a:p>
                      <a:pPr algn="ctr"/>
                      <a:r>
                        <a:rPr lang="en-US" sz="1200" b="1" dirty="0"/>
                        <a:t>Method</a:t>
                      </a:r>
                    </a:p>
                  </a:txBody>
                  <a:tcPr/>
                </a:tc>
                <a:tc>
                  <a:txBody>
                    <a:bodyPr/>
                    <a:lstStyle/>
                    <a:p>
                      <a:pPr algn="ctr"/>
                      <a:r>
                        <a:rPr lang="en-US" sz="1200" b="1" dirty="0"/>
                        <a:t>Specification</a:t>
                      </a:r>
                    </a:p>
                  </a:txBody>
                  <a:tcPr/>
                </a:tc>
                <a:extLst>
                  <a:ext uri="{0D108BD9-81ED-4DB2-BD59-A6C34878D82A}">
                    <a16:rowId xmlns:a16="http://schemas.microsoft.com/office/drawing/2014/main" val="2421153564"/>
                  </a:ext>
                </a:extLst>
              </a:tr>
              <a:tr h="234792">
                <a:tc>
                  <a:txBody>
                    <a:bodyPr/>
                    <a:lstStyle/>
                    <a:p>
                      <a:pPr algn="l"/>
                      <a:r>
                        <a:rPr lang="en-US" sz="1200" b="1" dirty="0"/>
                        <a:t>Location</a:t>
                      </a:r>
                    </a:p>
                  </a:txBody>
                  <a:tcPr/>
                </a:tc>
                <a:tc>
                  <a:txBody>
                    <a:bodyPr/>
                    <a:lstStyle/>
                    <a:p>
                      <a:r>
                        <a:rPr lang="en-US" sz="1200" b="1" dirty="0"/>
                        <a:t>toString</a:t>
                      </a:r>
                    </a:p>
                  </a:txBody>
                  <a:tcPr/>
                </a:tc>
                <a:tc>
                  <a:txBody>
                    <a:bodyPr/>
                    <a:lstStyle/>
                    <a:p>
                      <a:pPr algn="l"/>
                      <a:r>
                        <a:rPr lang="en-US" sz="1200" b="1" dirty="0"/>
                        <a:t>Returns</a:t>
                      </a:r>
                      <a:r>
                        <a:rPr lang="en-US" sz="1200" b="1" baseline="0" dirty="0"/>
                        <a:t> a String of the X, Y, and Z attribute values in the format shown below</a:t>
                      </a:r>
                      <a:endParaRPr lang="en-US" sz="1200" b="1" dirty="0"/>
                    </a:p>
                  </a:txBody>
                  <a:tcPr/>
                </a:tc>
                <a:extLst>
                  <a:ext uri="{0D108BD9-81ED-4DB2-BD59-A6C34878D82A}">
                    <a16:rowId xmlns:a16="http://schemas.microsoft.com/office/drawing/2014/main" val="3637177690"/>
                  </a:ext>
                </a:extLst>
              </a:tr>
              <a:tr h="234792">
                <a:tc>
                  <a:txBody>
                    <a:bodyPr/>
                    <a:lstStyle/>
                    <a:p>
                      <a:pPr algn="l"/>
                      <a:r>
                        <a:rPr lang="en-US" sz="1200" b="1" dirty="0"/>
                        <a:t>TiePilot</a:t>
                      </a:r>
                    </a:p>
                  </a:txBody>
                  <a:tcPr/>
                </a:tc>
                <a:tc>
                  <a:txBody>
                    <a:bodyPr/>
                    <a:lstStyle/>
                    <a:p>
                      <a:r>
                        <a:rPr lang="en-US" sz="1200" b="1" dirty="0"/>
                        <a:t>displayInfo</a:t>
                      </a:r>
                    </a:p>
                  </a:txBody>
                  <a:tcPr/>
                </a:tc>
                <a:tc>
                  <a:txBody>
                    <a:bodyPr/>
                    <a:lstStyle/>
                    <a:p>
                      <a:pPr algn="l"/>
                      <a:r>
                        <a:rPr lang="en-US" sz="1200" b="1" dirty="0"/>
                        <a:t>Prints the values of all</a:t>
                      </a:r>
                      <a:r>
                        <a:rPr lang="en-US" sz="1200" b="1" baseline="0" dirty="0"/>
                        <a:t> attributes to the console in the format shown below</a:t>
                      </a:r>
                      <a:endParaRPr lang="en-US" sz="1200" b="1" dirty="0"/>
                    </a:p>
                  </a:txBody>
                  <a:tcPr/>
                </a:tc>
                <a:extLst>
                  <a:ext uri="{0D108BD9-81ED-4DB2-BD59-A6C34878D82A}">
                    <a16:rowId xmlns:a16="http://schemas.microsoft.com/office/drawing/2014/main" val="2301392690"/>
                  </a:ext>
                </a:extLst>
              </a:tr>
            </a:tbl>
          </a:graphicData>
        </a:graphic>
      </p:graphicFrame>
      <p:sp>
        <p:nvSpPr>
          <p:cNvPr id="17" name="Title 1"/>
          <p:cNvSpPr txBox="1">
            <a:spLocks/>
          </p:cNvSpPr>
          <p:nvPr/>
        </p:nvSpPr>
        <p:spPr>
          <a:xfrm>
            <a:off x="187035" y="171637"/>
            <a:ext cx="5444219" cy="719377"/>
          </a:xfrm>
          <a:prstGeom prst="rect">
            <a:avLst/>
          </a:prstGeom>
        </p:spPr>
        <p:txBody>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FFC000"/>
                </a:solidFill>
              </a:rPr>
              <a:t>Supporting</a:t>
            </a:r>
            <a:r>
              <a:rPr lang="en-US" dirty="0">
                <a:solidFill>
                  <a:srgbClr val="FFC000"/>
                </a:solidFill>
              </a:rPr>
              <a:t> </a:t>
            </a:r>
            <a:r>
              <a:rPr lang="en-US" b="1" dirty="0">
                <a:solidFill>
                  <a:srgbClr val="FFC000"/>
                </a:solidFill>
              </a:rPr>
              <a:t>Classes</a:t>
            </a:r>
          </a:p>
        </p:txBody>
      </p:sp>
      <p:pic>
        <p:nvPicPr>
          <p:cNvPr id="3" name="Picture 2" descr="Screen Clipp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0606" y="5093559"/>
            <a:ext cx="3828002" cy="1533578"/>
          </a:xfrm>
          <a:prstGeom prst="rect">
            <a:avLst/>
          </a:prstGeom>
          <a:ln w="38100" cap="sq">
            <a:solidFill>
              <a:srgbClr val="FFC000"/>
            </a:solidFill>
            <a:prstDash val="solid"/>
            <a:miter lim="800000"/>
          </a:ln>
          <a:effectLst>
            <a:outerShdw blurRad="50800" dist="38100" dir="2700000" algn="tl" rotWithShape="0">
              <a:srgbClr val="000000">
                <a:alpha val="43000"/>
              </a:srgbClr>
            </a:outerShdw>
          </a:effectLst>
        </p:spPr>
      </p:pic>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0606" y="4531792"/>
            <a:ext cx="4257587" cy="314910"/>
          </a:xfrm>
          <a:prstGeom prst="rect">
            <a:avLst/>
          </a:prstGeom>
          <a:ln w="38100" cap="sq">
            <a:solidFill>
              <a:srgbClr val="FFC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2043829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D57F1E4F-1CFF-5643-939E-02111984F565}" type="slidenum">
              <a:rPr lang="en-US" smtClean="0"/>
              <a:t>9</a:t>
            </a:fld>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984423247"/>
              </p:ext>
            </p:extLst>
          </p:nvPr>
        </p:nvGraphicFramePr>
        <p:xfrm>
          <a:off x="210585" y="1316242"/>
          <a:ext cx="11776366" cy="2866218"/>
        </p:xfrm>
        <a:graphic>
          <a:graphicData uri="http://schemas.openxmlformats.org/drawingml/2006/table">
            <a:tbl>
              <a:tblPr firstRow="1" bandRow="1">
                <a:tableStyleId>{073A0DAA-6AF3-43AB-8588-CEC1D06C72B9}</a:tableStyleId>
              </a:tblPr>
              <a:tblGrid>
                <a:gridCol w="1627268">
                  <a:extLst>
                    <a:ext uri="{9D8B030D-6E8A-4147-A177-3AD203B41FA5}">
                      <a16:colId xmlns:a16="http://schemas.microsoft.com/office/drawing/2014/main" val="3513916635"/>
                    </a:ext>
                  </a:extLst>
                </a:gridCol>
                <a:gridCol w="1195058">
                  <a:extLst>
                    <a:ext uri="{9D8B030D-6E8A-4147-A177-3AD203B41FA5}">
                      <a16:colId xmlns:a16="http://schemas.microsoft.com/office/drawing/2014/main" val="919457458"/>
                    </a:ext>
                  </a:extLst>
                </a:gridCol>
                <a:gridCol w="1176950">
                  <a:extLst>
                    <a:ext uri="{9D8B030D-6E8A-4147-A177-3AD203B41FA5}">
                      <a16:colId xmlns:a16="http://schemas.microsoft.com/office/drawing/2014/main" val="1875355615"/>
                    </a:ext>
                  </a:extLst>
                </a:gridCol>
                <a:gridCol w="7777090">
                  <a:extLst>
                    <a:ext uri="{9D8B030D-6E8A-4147-A177-3AD203B41FA5}">
                      <a16:colId xmlns:a16="http://schemas.microsoft.com/office/drawing/2014/main" val="3552405225"/>
                    </a:ext>
                  </a:extLst>
                </a:gridCol>
              </a:tblGrid>
              <a:tr h="186388">
                <a:tc>
                  <a:txBody>
                    <a:bodyPr/>
                    <a:lstStyle/>
                    <a:p>
                      <a:pPr algn="ctr"/>
                      <a:r>
                        <a:rPr lang="en-US" sz="1200" dirty="0">
                          <a:solidFill>
                            <a:srgbClr val="FFC000"/>
                          </a:solidFill>
                        </a:rPr>
                        <a:t>Method</a:t>
                      </a:r>
                      <a:r>
                        <a:rPr lang="en-US" sz="1200" baseline="0" dirty="0">
                          <a:solidFill>
                            <a:srgbClr val="FFC000"/>
                          </a:solidFill>
                        </a:rPr>
                        <a:t>  Name</a:t>
                      </a:r>
                      <a:endParaRPr lang="en-US" sz="1200" dirty="0">
                        <a:solidFill>
                          <a:srgbClr val="FFC000"/>
                        </a:solidFill>
                      </a:endParaRPr>
                    </a:p>
                  </a:txBody>
                  <a:tcPr>
                    <a:lnR w="12700" cap="flat" cmpd="sng" algn="ctr">
                      <a:solidFill>
                        <a:schemeClr val="tx1"/>
                      </a:solidFill>
                      <a:prstDash val="solid"/>
                      <a:round/>
                      <a:headEnd type="none" w="med" len="med"/>
                      <a:tailEnd type="none" w="med" len="med"/>
                    </a:lnR>
                  </a:tcPr>
                </a:tc>
                <a:tc>
                  <a:txBody>
                    <a:bodyPr/>
                    <a:lstStyle/>
                    <a:p>
                      <a:pPr algn="ctr"/>
                      <a:r>
                        <a:rPr lang="en-US" sz="1200" dirty="0">
                          <a:solidFill>
                            <a:srgbClr val="FFC000"/>
                          </a:solidFill>
                        </a:rPr>
                        <a:t>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200" dirty="0">
                          <a:solidFill>
                            <a:srgbClr val="FFC000"/>
                          </a:solidFill>
                        </a:rPr>
                        <a:t>Return Type</a:t>
                      </a:r>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FFC000"/>
                          </a:solidFill>
                        </a:rPr>
                        <a:t>Description</a:t>
                      </a:r>
                    </a:p>
                  </a:txBody>
                  <a:tcPr/>
                </a:tc>
                <a:extLst>
                  <a:ext uri="{0D108BD9-81ED-4DB2-BD59-A6C34878D82A}">
                    <a16:rowId xmlns:a16="http://schemas.microsoft.com/office/drawing/2014/main" val="2168649979"/>
                  </a:ext>
                </a:extLst>
              </a:tr>
              <a:tr h="279583">
                <a:tc>
                  <a:txBody>
                    <a:bodyPr/>
                    <a:lstStyle/>
                    <a:p>
                      <a:r>
                        <a:rPr lang="en-US" sz="1200" b="1" dirty="0"/>
                        <a:t>MoveLeft</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void</a:t>
                      </a:r>
                    </a:p>
                  </a:txBody>
                  <a:tcPr anchor="ctr">
                    <a:lnL w="12700" cap="flat" cmpd="sng" algn="ctr">
                      <a:solidFill>
                        <a:schemeClr val="tx1"/>
                      </a:solidFill>
                      <a:prstDash val="solid"/>
                      <a:round/>
                      <a:headEnd type="none" w="med" len="med"/>
                      <a:tailEnd type="none" w="med" len="med"/>
                    </a:lnL>
                  </a:tcPr>
                </a:tc>
                <a:tc>
                  <a:txBody>
                    <a:bodyPr/>
                    <a:lstStyle/>
                    <a:p>
                      <a:r>
                        <a:rPr lang="en-US" sz="1200" b="1" dirty="0"/>
                        <a:t>Decreases the X component of the TieFighter currentPosition by</a:t>
                      </a:r>
                      <a:r>
                        <a:rPr lang="en-US" sz="1200" b="1" baseline="0" dirty="0"/>
                        <a:t> 1</a:t>
                      </a:r>
                      <a:endParaRPr lang="en-US" sz="1200" b="1" dirty="0"/>
                    </a:p>
                  </a:txBody>
                  <a:tcPr anchor="ctr"/>
                </a:tc>
                <a:extLst>
                  <a:ext uri="{0D108BD9-81ED-4DB2-BD59-A6C34878D82A}">
                    <a16:rowId xmlns:a16="http://schemas.microsoft.com/office/drawing/2014/main" val="412536112"/>
                  </a:ext>
                </a:extLst>
              </a:tr>
              <a:tr h="279583">
                <a:tc>
                  <a:txBody>
                    <a:bodyPr/>
                    <a:lstStyle/>
                    <a:p>
                      <a:r>
                        <a:rPr lang="en-US" sz="1200" b="1" dirty="0"/>
                        <a:t>MoveRight</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void</a:t>
                      </a:r>
                    </a:p>
                  </a:txBody>
                  <a:tcPr anchor="ctr">
                    <a:lnL w="12700" cap="flat" cmpd="sng" algn="ctr">
                      <a:solidFill>
                        <a:schemeClr val="tx1"/>
                      </a:solidFill>
                      <a:prstDash val="solid"/>
                      <a:round/>
                      <a:headEnd type="none" w="med" len="med"/>
                      <a:tailEnd type="none" w="med" len="med"/>
                    </a:ln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t>Increases the X component of the TieFighter currentPosition by</a:t>
                      </a:r>
                      <a:r>
                        <a:rPr lang="en-US" sz="1200" b="1" baseline="0" dirty="0"/>
                        <a:t> 1</a:t>
                      </a:r>
                      <a:endParaRPr lang="en-US" sz="1200" b="1" dirty="0"/>
                    </a:p>
                  </a:txBody>
                  <a:tcPr anchor="ctr"/>
                </a:tc>
                <a:extLst>
                  <a:ext uri="{0D108BD9-81ED-4DB2-BD59-A6C34878D82A}">
                    <a16:rowId xmlns:a16="http://schemas.microsoft.com/office/drawing/2014/main" val="1178885144"/>
                  </a:ext>
                </a:extLst>
              </a:tr>
              <a:tr h="279583">
                <a:tc>
                  <a:txBody>
                    <a:bodyPr/>
                    <a:lstStyle/>
                    <a:p>
                      <a:r>
                        <a:rPr lang="en-US" sz="1200" b="1" dirty="0"/>
                        <a:t>MoveForward</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void</a:t>
                      </a:r>
                    </a:p>
                  </a:txBody>
                  <a:tcPr anchor="ctr">
                    <a:lnL w="12700" cap="flat" cmpd="sng" algn="ctr">
                      <a:solidFill>
                        <a:schemeClr val="tx1"/>
                      </a:solidFill>
                      <a:prstDash val="solid"/>
                      <a:round/>
                      <a:headEnd type="none" w="med" len="med"/>
                      <a:tailEnd type="none" w="med" len="med"/>
                    </a:ln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t>Increases the Y component of the TieFighter currentPosition by</a:t>
                      </a:r>
                      <a:r>
                        <a:rPr lang="en-US" sz="1200" b="1" baseline="0" dirty="0"/>
                        <a:t> 1</a:t>
                      </a:r>
                      <a:endParaRPr lang="en-US" sz="1200" b="1" dirty="0"/>
                    </a:p>
                  </a:txBody>
                  <a:tcPr anchor="ctr"/>
                </a:tc>
                <a:extLst>
                  <a:ext uri="{0D108BD9-81ED-4DB2-BD59-A6C34878D82A}">
                    <a16:rowId xmlns:a16="http://schemas.microsoft.com/office/drawing/2014/main" val="3226418533"/>
                  </a:ext>
                </a:extLst>
              </a:tr>
              <a:tr h="279583">
                <a:tc>
                  <a:txBody>
                    <a:bodyPr/>
                    <a:lstStyle/>
                    <a:p>
                      <a:r>
                        <a:rPr lang="en-US" sz="1200" b="1" dirty="0"/>
                        <a:t>MoveBackward</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void</a:t>
                      </a:r>
                    </a:p>
                  </a:txBody>
                  <a:tcPr anchor="ctr">
                    <a:lnL w="12700" cap="flat" cmpd="sng" algn="ctr">
                      <a:solidFill>
                        <a:schemeClr val="tx1"/>
                      </a:solidFill>
                      <a:prstDash val="solid"/>
                      <a:round/>
                      <a:headEnd type="none" w="med" len="med"/>
                      <a:tailEnd type="none" w="med" len="med"/>
                    </a:ln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t>Decreases the Y component of the TieFighter currentPosition by</a:t>
                      </a:r>
                      <a:r>
                        <a:rPr lang="en-US" sz="1200" b="1" baseline="0" dirty="0"/>
                        <a:t> 1</a:t>
                      </a:r>
                      <a:endParaRPr lang="en-US" sz="1200" b="1" dirty="0"/>
                    </a:p>
                  </a:txBody>
                  <a:tcPr anchor="ctr"/>
                </a:tc>
                <a:extLst>
                  <a:ext uri="{0D108BD9-81ED-4DB2-BD59-A6C34878D82A}">
                    <a16:rowId xmlns:a16="http://schemas.microsoft.com/office/drawing/2014/main" val="739712121"/>
                  </a:ext>
                </a:extLst>
              </a:tr>
              <a:tr h="279583">
                <a:tc>
                  <a:txBody>
                    <a:bodyPr/>
                    <a:lstStyle/>
                    <a:p>
                      <a:r>
                        <a:rPr lang="en-US" sz="1200" b="1" dirty="0"/>
                        <a:t>Ascend</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void</a:t>
                      </a:r>
                    </a:p>
                  </a:txBody>
                  <a:tcPr anchor="ctr">
                    <a:lnL w="12700" cap="flat" cmpd="sng" algn="ctr">
                      <a:solidFill>
                        <a:schemeClr val="tx1"/>
                      </a:solidFill>
                      <a:prstDash val="solid"/>
                      <a:round/>
                      <a:headEnd type="none" w="med" len="med"/>
                      <a:tailEnd type="none" w="med" len="med"/>
                    </a:ln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t>Increases the Z component of the TieFighter currentPosition by</a:t>
                      </a:r>
                      <a:r>
                        <a:rPr lang="en-US" sz="1200" b="1" baseline="0" dirty="0"/>
                        <a:t> 1</a:t>
                      </a:r>
                      <a:endParaRPr lang="en-US" sz="1200" b="1" dirty="0"/>
                    </a:p>
                  </a:txBody>
                  <a:tcPr anchor="ctr"/>
                </a:tc>
                <a:extLst>
                  <a:ext uri="{0D108BD9-81ED-4DB2-BD59-A6C34878D82A}">
                    <a16:rowId xmlns:a16="http://schemas.microsoft.com/office/drawing/2014/main" val="3456781698"/>
                  </a:ext>
                </a:extLst>
              </a:tr>
              <a:tr h="279583">
                <a:tc>
                  <a:txBody>
                    <a:bodyPr/>
                    <a:lstStyle/>
                    <a:p>
                      <a:r>
                        <a:rPr lang="en-US" sz="1200" b="1" dirty="0"/>
                        <a:t>Descend</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void</a:t>
                      </a:r>
                    </a:p>
                  </a:txBody>
                  <a:tcPr anchor="ctr">
                    <a:lnL w="12700" cap="flat" cmpd="sng" algn="ctr">
                      <a:solidFill>
                        <a:schemeClr val="tx1"/>
                      </a:solidFill>
                      <a:prstDash val="solid"/>
                      <a:round/>
                      <a:headEnd type="none" w="med" len="med"/>
                      <a:tailEnd type="none" w="med" len="med"/>
                    </a:ln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t>Decreases the Z component of the TieFighter currentPosition by</a:t>
                      </a:r>
                      <a:r>
                        <a:rPr lang="en-US" sz="1200" b="1" baseline="0" dirty="0"/>
                        <a:t> 1</a:t>
                      </a:r>
                      <a:endParaRPr lang="en-US" sz="1200" b="1" dirty="0"/>
                    </a:p>
                  </a:txBody>
                  <a:tcPr anchor="ctr"/>
                </a:tc>
                <a:extLst>
                  <a:ext uri="{0D108BD9-81ED-4DB2-BD59-A6C34878D82A}">
                    <a16:rowId xmlns:a16="http://schemas.microsoft.com/office/drawing/2014/main" val="1826996316"/>
                  </a:ext>
                </a:extLst>
              </a:tr>
              <a:tr h="279583">
                <a:tc>
                  <a:txBody>
                    <a:bodyPr/>
                    <a:lstStyle/>
                    <a:p>
                      <a:r>
                        <a:rPr lang="en-US" sz="1200" b="1" dirty="0"/>
                        <a:t>Land</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void</a:t>
                      </a:r>
                    </a:p>
                  </a:txBody>
                  <a:tcPr anchor="ctr">
                    <a:lnL w="12700" cap="flat" cmpd="sng" algn="ctr">
                      <a:solidFill>
                        <a:schemeClr val="tx1"/>
                      </a:solidFill>
                      <a:prstDash val="solid"/>
                      <a:round/>
                      <a:headEnd type="none" w="med" len="med"/>
                      <a:tailEnd type="none" w="med" len="med"/>
                    </a:lnL>
                  </a:tcPr>
                </a:tc>
                <a:tc>
                  <a:txBody>
                    <a:bodyPr/>
                    <a:lstStyle/>
                    <a:p>
                      <a:r>
                        <a:rPr lang="en-US" sz="1200" b="1" dirty="0"/>
                        <a:t>Sets the Z component of the TieFighter currentPosition to 0 and sets the isLanded attribute to true and the isSpaceborne attribute to false</a:t>
                      </a:r>
                    </a:p>
                  </a:txBody>
                  <a:tcPr anchor="ctr"/>
                </a:tc>
                <a:extLst>
                  <a:ext uri="{0D108BD9-81ED-4DB2-BD59-A6C34878D82A}">
                    <a16:rowId xmlns:a16="http://schemas.microsoft.com/office/drawing/2014/main" val="2933433794"/>
                  </a:ext>
                </a:extLst>
              </a:tr>
              <a:tr h="279583">
                <a:tc>
                  <a:txBody>
                    <a:bodyPr/>
                    <a:lstStyle/>
                    <a:p>
                      <a:r>
                        <a:rPr lang="en-US" sz="1200" b="1" dirty="0"/>
                        <a:t>Takeoff</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void</a:t>
                      </a:r>
                    </a:p>
                  </a:txBody>
                  <a:tcPr anchor="ctr">
                    <a:lnL w="12700" cap="flat" cmpd="sng" algn="ctr">
                      <a:solidFill>
                        <a:schemeClr val="tx1"/>
                      </a:solidFill>
                      <a:prstDash val="solid"/>
                      <a:round/>
                      <a:headEnd type="none" w="med" len="med"/>
                      <a:tailEnd type="none" w="med" len="med"/>
                    </a:ln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t>Sets the Z component of the TieFighter currentPosition to 10 and sets the isSpaceborne attribute to true and the isLanded attribute to false</a:t>
                      </a:r>
                    </a:p>
                  </a:txBody>
                  <a:tcPr anchor="ctr"/>
                </a:tc>
                <a:extLst>
                  <a:ext uri="{0D108BD9-81ED-4DB2-BD59-A6C34878D82A}">
                    <a16:rowId xmlns:a16="http://schemas.microsoft.com/office/drawing/2014/main" val="2865048373"/>
                  </a:ext>
                </a:extLst>
              </a:tr>
            </a:tbl>
          </a:graphicData>
        </a:graphic>
      </p:graphicFrame>
      <p:sp>
        <p:nvSpPr>
          <p:cNvPr id="5" name="Title 1"/>
          <p:cNvSpPr txBox="1">
            <a:spLocks/>
          </p:cNvSpPr>
          <p:nvPr/>
        </p:nvSpPr>
        <p:spPr>
          <a:xfrm>
            <a:off x="210585" y="172074"/>
            <a:ext cx="5040425" cy="767264"/>
          </a:xfrm>
          <a:prstGeom prst="rect">
            <a:avLst/>
          </a:prstGeom>
        </p:spPr>
        <p:txBody>
          <a:bodyPr>
            <a:normAutofit fontScale="97500"/>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a:solidFill>
                  <a:srgbClr val="FFC000"/>
                </a:solidFill>
              </a:rPr>
              <a:t>Interface Methods</a:t>
            </a:r>
          </a:p>
        </p:txBody>
      </p:sp>
      <p:graphicFrame>
        <p:nvGraphicFramePr>
          <p:cNvPr id="6" name="Table 5"/>
          <p:cNvGraphicFramePr>
            <a:graphicFrameLocks noGrp="1"/>
          </p:cNvGraphicFramePr>
          <p:nvPr>
            <p:extLst>
              <p:ext uri="{D42A27DB-BD31-4B8C-83A1-F6EECF244321}">
                <p14:modId xmlns:p14="http://schemas.microsoft.com/office/powerpoint/2010/main" val="2520324868"/>
              </p:ext>
            </p:extLst>
          </p:nvPr>
        </p:nvGraphicFramePr>
        <p:xfrm>
          <a:off x="210585" y="4421596"/>
          <a:ext cx="11776366" cy="553903"/>
        </p:xfrm>
        <a:graphic>
          <a:graphicData uri="http://schemas.openxmlformats.org/drawingml/2006/table">
            <a:tbl>
              <a:tblPr firstRow="1" bandRow="1">
                <a:tableStyleId>{073A0DAA-6AF3-43AB-8588-CEC1D06C72B9}</a:tableStyleId>
              </a:tblPr>
              <a:tblGrid>
                <a:gridCol w="1627268">
                  <a:extLst>
                    <a:ext uri="{9D8B030D-6E8A-4147-A177-3AD203B41FA5}">
                      <a16:colId xmlns:a16="http://schemas.microsoft.com/office/drawing/2014/main" val="3513916635"/>
                    </a:ext>
                  </a:extLst>
                </a:gridCol>
                <a:gridCol w="1195059">
                  <a:extLst>
                    <a:ext uri="{9D8B030D-6E8A-4147-A177-3AD203B41FA5}">
                      <a16:colId xmlns:a16="http://schemas.microsoft.com/office/drawing/2014/main" val="919457458"/>
                    </a:ext>
                  </a:extLst>
                </a:gridCol>
                <a:gridCol w="1176950">
                  <a:extLst>
                    <a:ext uri="{9D8B030D-6E8A-4147-A177-3AD203B41FA5}">
                      <a16:colId xmlns:a16="http://schemas.microsoft.com/office/drawing/2014/main" val="1875355615"/>
                    </a:ext>
                  </a:extLst>
                </a:gridCol>
                <a:gridCol w="7777089">
                  <a:extLst>
                    <a:ext uri="{9D8B030D-6E8A-4147-A177-3AD203B41FA5}">
                      <a16:colId xmlns:a16="http://schemas.microsoft.com/office/drawing/2014/main" val="3552405225"/>
                    </a:ext>
                  </a:extLst>
                </a:gridCol>
              </a:tblGrid>
              <a:tr h="186388">
                <a:tc>
                  <a:txBody>
                    <a:bodyPr/>
                    <a:lstStyle/>
                    <a:p>
                      <a:pPr algn="ctr"/>
                      <a:r>
                        <a:rPr lang="en-US" sz="1200" dirty="0">
                          <a:solidFill>
                            <a:srgbClr val="FFC000"/>
                          </a:solidFill>
                        </a:rPr>
                        <a:t>Method</a:t>
                      </a:r>
                      <a:r>
                        <a:rPr lang="en-US" sz="1200" baseline="0" dirty="0">
                          <a:solidFill>
                            <a:srgbClr val="FFC000"/>
                          </a:solidFill>
                        </a:rPr>
                        <a:t>  Name</a:t>
                      </a:r>
                      <a:endParaRPr lang="en-US" sz="1200" dirty="0">
                        <a:solidFill>
                          <a:srgbClr val="FFC000"/>
                        </a:solidFill>
                      </a:endParaRPr>
                    </a:p>
                  </a:txBody>
                  <a:tcPr>
                    <a:lnR w="12700" cap="flat" cmpd="sng" algn="ctr">
                      <a:solidFill>
                        <a:schemeClr val="tx1"/>
                      </a:solidFill>
                      <a:prstDash val="solid"/>
                      <a:round/>
                      <a:headEnd type="none" w="med" len="med"/>
                      <a:tailEnd type="none" w="med" len="med"/>
                    </a:lnR>
                  </a:tcPr>
                </a:tc>
                <a:tc>
                  <a:txBody>
                    <a:bodyPr/>
                    <a:lstStyle/>
                    <a:p>
                      <a:pPr algn="ctr"/>
                      <a:r>
                        <a:rPr lang="en-US" sz="1200" dirty="0">
                          <a:solidFill>
                            <a:srgbClr val="FFC000"/>
                          </a:solidFill>
                        </a:rPr>
                        <a:t>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200" dirty="0">
                          <a:solidFill>
                            <a:srgbClr val="FFC000"/>
                          </a:solidFill>
                        </a:rPr>
                        <a:t>Return Type</a:t>
                      </a:r>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FFC000"/>
                          </a:solidFill>
                        </a:rPr>
                        <a:t>Description</a:t>
                      </a:r>
                    </a:p>
                  </a:txBody>
                  <a:tcPr/>
                </a:tc>
                <a:extLst>
                  <a:ext uri="{0D108BD9-81ED-4DB2-BD59-A6C34878D82A}">
                    <a16:rowId xmlns:a16="http://schemas.microsoft.com/office/drawing/2014/main" val="2168649979"/>
                  </a:ext>
                </a:extLst>
              </a:tr>
              <a:tr h="279583">
                <a:tc>
                  <a:txBody>
                    <a:bodyPr/>
                    <a:lstStyle/>
                    <a:p>
                      <a:r>
                        <a:rPr lang="en-US" sz="1200" b="1" dirty="0"/>
                        <a:t>scanTarget</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void</a:t>
                      </a:r>
                    </a:p>
                  </a:txBody>
                  <a:tcPr anchor="ctr">
                    <a:lnL w="12700" cap="flat" cmpd="sng" algn="ctr">
                      <a:solidFill>
                        <a:schemeClr val="tx1"/>
                      </a:solidFill>
                      <a:prstDash val="solid"/>
                      <a:round/>
                      <a:headEnd type="none" w="med" len="med"/>
                      <a:tailEnd type="none" w="med" len="med"/>
                    </a:lnL>
                  </a:tcPr>
                </a:tc>
                <a:tc>
                  <a:txBody>
                    <a:bodyPr/>
                    <a:lstStyle/>
                    <a:p>
                      <a:r>
                        <a:rPr lang="en-US" sz="1200" b="1" dirty="0"/>
                        <a:t>Prints</a:t>
                      </a:r>
                      <a:r>
                        <a:rPr lang="en-US" sz="1200" b="1" baseline="0" dirty="0"/>
                        <a:t> “[IDNumber] is scanning for targets”</a:t>
                      </a:r>
                      <a:endParaRPr lang="en-US" sz="1200" b="1" dirty="0"/>
                    </a:p>
                  </a:txBody>
                  <a:tcPr anchor="ctr"/>
                </a:tc>
                <a:extLst>
                  <a:ext uri="{0D108BD9-81ED-4DB2-BD59-A6C34878D82A}">
                    <a16:rowId xmlns:a16="http://schemas.microsoft.com/office/drawing/2014/main" val="412536112"/>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493972667"/>
              </p:ext>
            </p:extLst>
          </p:nvPr>
        </p:nvGraphicFramePr>
        <p:xfrm>
          <a:off x="210585" y="5218294"/>
          <a:ext cx="11776366" cy="914400"/>
        </p:xfrm>
        <a:graphic>
          <a:graphicData uri="http://schemas.openxmlformats.org/drawingml/2006/table">
            <a:tbl>
              <a:tblPr firstRow="1" bandRow="1">
                <a:tableStyleId>{073A0DAA-6AF3-43AB-8588-CEC1D06C72B9}</a:tableStyleId>
              </a:tblPr>
              <a:tblGrid>
                <a:gridCol w="1627268">
                  <a:extLst>
                    <a:ext uri="{9D8B030D-6E8A-4147-A177-3AD203B41FA5}">
                      <a16:colId xmlns:a16="http://schemas.microsoft.com/office/drawing/2014/main" val="3513916635"/>
                    </a:ext>
                  </a:extLst>
                </a:gridCol>
                <a:gridCol w="1195058">
                  <a:extLst>
                    <a:ext uri="{9D8B030D-6E8A-4147-A177-3AD203B41FA5}">
                      <a16:colId xmlns:a16="http://schemas.microsoft.com/office/drawing/2014/main" val="919457458"/>
                    </a:ext>
                  </a:extLst>
                </a:gridCol>
                <a:gridCol w="1176950">
                  <a:extLst>
                    <a:ext uri="{9D8B030D-6E8A-4147-A177-3AD203B41FA5}">
                      <a16:colId xmlns:a16="http://schemas.microsoft.com/office/drawing/2014/main" val="1875355615"/>
                    </a:ext>
                  </a:extLst>
                </a:gridCol>
                <a:gridCol w="7777090">
                  <a:extLst>
                    <a:ext uri="{9D8B030D-6E8A-4147-A177-3AD203B41FA5}">
                      <a16:colId xmlns:a16="http://schemas.microsoft.com/office/drawing/2014/main" val="3552405225"/>
                    </a:ext>
                  </a:extLst>
                </a:gridCol>
              </a:tblGrid>
              <a:tr h="186388">
                <a:tc>
                  <a:txBody>
                    <a:bodyPr/>
                    <a:lstStyle/>
                    <a:p>
                      <a:pPr algn="ctr"/>
                      <a:r>
                        <a:rPr lang="en-US" sz="1200" dirty="0">
                          <a:solidFill>
                            <a:srgbClr val="FFC000"/>
                          </a:solidFill>
                        </a:rPr>
                        <a:t>Method</a:t>
                      </a:r>
                      <a:r>
                        <a:rPr lang="en-US" sz="1200" baseline="0" dirty="0">
                          <a:solidFill>
                            <a:srgbClr val="FFC000"/>
                          </a:solidFill>
                        </a:rPr>
                        <a:t>  Name</a:t>
                      </a:r>
                      <a:endParaRPr lang="en-US" sz="1200" dirty="0">
                        <a:solidFill>
                          <a:srgbClr val="FFC000"/>
                        </a:solidFill>
                      </a:endParaRPr>
                    </a:p>
                  </a:txBody>
                  <a:tcPr>
                    <a:lnR w="12700" cap="flat" cmpd="sng" algn="ctr">
                      <a:solidFill>
                        <a:schemeClr val="tx1"/>
                      </a:solidFill>
                      <a:prstDash val="solid"/>
                      <a:round/>
                      <a:headEnd type="none" w="med" len="med"/>
                      <a:tailEnd type="none" w="med" len="med"/>
                    </a:lnR>
                  </a:tcPr>
                </a:tc>
                <a:tc>
                  <a:txBody>
                    <a:bodyPr/>
                    <a:lstStyle/>
                    <a:p>
                      <a:pPr algn="ctr"/>
                      <a:r>
                        <a:rPr lang="en-US" sz="1200" dirty="0">
                          <a:solidFill>
                            <a:srgbClr val="FFC000"/>
                          </a:solidFill>
                        </a:rPr>
                        <a:t>Parameter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200" dirty="0">
                          <a:solidFill>
                            <a:srgbClr val="FFC000"/>
                          </a:solidFill>
                        </a:rPr>
                        <a:t>Return Type</a:t>
                      </a:r>
                    </a:p>
                  </a:txBody>
                  <a:tcPr>
                    <a:lnL w="12700" cap="flat" cmpd="sng" algn="ctr">
                      <a:solidFill>
                        <a:schemeClr val="tx1"/>
                      </a:solidFill>
                      <a:prstDash val="solid"/>
                      <a:round/>
                      <a:headEnd type="none" w="med" len="med"/>
                      <a:tailEnd type="none" w="med" len="med"/>
                    </a:lnL>
                  </a:tcPr>
                </a:tc>
                <a:tc>
                  <a:txBody>
                    <a:bodyPr/>
                    <a:lstStyle/>
                    <a:p>
                      <a:pPr algn="ctr"/>
                      <a:r>
                        <a:rPr lang="en-US" sz="1200" dirty="0">
                          <a:solidFill>
                            <a:srgbClr val="FFC000"/>
                          </a:solidFill>
                        </a:rPr>
                        <a:t>Description</a:t>
                      </a:r>
                    </a:p>
                  </a:txBody>
                  <a:tcPr/>
                </a:tc>
                <a:extLst>
                  <a:ext uri="{0D108BD9-81ED-4DB2-BD59-A6C34878D82A}">
                    <a16:rowId xmlns:a16="http://schemas.microsoft.com/office/drawing/2014/main" val="2168649979"/>
                  </a:ext>
                </a:extLst>
              </a:tr>
              <a:tr h="279583">
                <a:tc>
                  <a:txBody>
                    <a:bodyPr/>
                    <a:lstStyle/>
                    <a:p>
                      <a:r>
                        <a:rPr lang="en-US" sz="1200" b="1" dirty="0"/>
                        <a:t>bombTarget</a:t>
                      </a:r>
                    </a:p>
                  </a:txBody>
                  <a:tcPr anchor="ctr">
                    <a:lnR w="12700" cap="flat" cmpd="sng" algn="ctr">
                      <a:solidFill>
                        <a:schemeClr val="tx1"/>
                      </a:solidFill>
                      <a:prstDash val="solid"/>
                      <a:round/>
                      <a:headEnd type="none" w="med" len="med"/>
                      <a:tailEnd type="none" w="med" len="med"/>
                    </a:lnR>
                  </a:tcPr>
                </a:tc>
                <a:tc>
                  <a:txBody>
                    <a:bodyPr/>
                    <a:lstStyle/>
                    <a:p>
                      <a:r>
                        <a:rPr lang="en-US" sz="1200" b="1" dirty="0"/>
                        <a:t>None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r>
                        <a:rPr lang="en-US" sz="1200" b="1" dirty="0"/>
                        <a:t>boolean</a:t>
                      </a:r>
                    </a:p>
                  </a:txBody>
                  <a:tcPr anchor="ctr">
                    <a:lnL w="12700" cap="flat" cmpd="sng" algn="ctr">
                      <a:solidFill>
                        <a:schemeClr val="tx1"/>
                      </a:solidFill>
                      <a:prstDash val="solid"/>
                      <a:round/>
                      <a:headEnd type="none" w="med" len="med"/>
                      <a:tailEnd type="none" w="med" len="med"/>
                    </a:ln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1" dirty="0"/>
                        <a:t>Check to ensure that there is a ProtonBomb whose Dropped</a:t>
                      </a:r>
                      <a:r>
                        <a:rPr lang="en-US" sz="1200" b="1" baseline="0" dirty="0"/>
                        <a:t> attribute equals false and if so calls the Fire method of the ProtonBomb and prints “Bombs Away” to the console and returns true…otherwise prints “Bombs Expended” to the console and returns false</a:t>
                      </a:r>
                      <a:endParaRPr lang="en-US" sz="1200" b="1" dirty="0"/>
                    </a:p>
                  </a:txBody>
                  <a:tcPr anchor="ctr"/>
                </a:tc>
                <a:extLst>
                  <a:ext uri="{0D108BD9-81ED-4DB2-BD59-A6C34878D82A}">
                    <a16:rowId xmlns:a16="http://schemas.microsoft.com/office/drawing/2014/main" val="412536112"/>
                  </a:ext>
                </a:extLst>
              </a:tr>
            </a:tbl>
          </a:graphicData>
        </a:graphic>
      </p:graphicFrame>
    </p:spTree>
    <p:extLst>
      <p:ext uri="{BB962C8B-B14F-4D97-AF65-F5344CB8AC3E}">
        <p14:creationId xmlns:p14="http://schemas.microsoft.com/office/powerpoint/2010/main" val="5869106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27000</TotalTime>
  <Words>1001</Words>
  <Application>Microsoft Office PowerPoint</Application>
  <PresentationFormat>Widescreen</PresentationFormat>
  <Paragraphs>230</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Century Gothic</vt:lpstr>
      <vt:lpstr>Wingdings 3</vt:lpstr>
      <vt:lpstr>Arial</vt:lpstr>
      <vt:lpstr>Calibri</vt:lpstr>
      <vt:lpstr>Ion</vt:lpstr>
      <vt:lpstr>Exam Requirements</vt:lpstr>
      <vt:lpstr>Project Design</vt:lpstr>
      <vt:lpstr>Program Structure</vt:lpstr>
      <vt:lpstr>TieFighter Class</vt:lpstr>
      <vt:lpstr>PowerPoint Presentation</vt:lpstr>
      <vt:lpstr>PowerPoint Presentation</vt:lpstr>
      <vt:lpstr>PowerPoint Presentation</vt:lpstr>
      <vt:lpstr>PowerPoint Presentation</vt:lpstr>
      <vt:lpstr>PowerPoint Presentation</vt:lpstr>
      <vt:lpstr>PowerPoint Presentation</vt:lpstr>
    </vt:vector>
  </TitlesOfParts>
  <Company>Pace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Programming</dc:title>
  <dc:creator>Gene Locklear</dc:creator>
  <cp:lastModifiedBy>Amir</cp:lastModifiedBy>
  <cp:revision>370</cp:revision>
  <dcterms:created xsi:type="dcterms:W3CDTF">2018-08-06T13:23:52Z</dcterms:created>
  <dcterms:modified xsi:type="dcterms:W3CDTF">2020-11-04T00:31:59Z</dcterms:modified>
</cp:coreProperties>
</file>

<file path=docProps/thumbnail.jpeg>
</file>